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1" r:id="rId6"/>
    <p:sldId id="282" r:id="rId7"/>
    <p:sldId id="260" r:id="rId8"/>
    <p:sldId id="261" r:id="rId9"/>
    <p:sldId id="262" r:id="rId10"/>
    <p:sldId id="263" r:id="rId11"/>
    <p:sldId id="264" r:id="rId12"/>
    <p:sldId id="265" r:id="rId13"/>
    <p:sldId id="266" r:id="rId14"/>
    <p:sldId id="278" r:id="rId15"/>
    <p:sldId id="277" r:id="rId16"/>
    <p:sldId id="279" r:id="rId17"/>
    <p:sldId id="280" r:id="rId18"/>
    <p:sldId id="268" r:id="rId19"/>
    <p:sldId id="269" r:id="rId20"/>
    <p:sldId id="270" r:id="rId21"/>
    <p:sldId id="271" r:id="rId22"/>
    <p:sldId id="272" r:id="rId23"/>
    <p:sldId id="273" r:id="rId24"/>
    <p:sldId id="274" r:id="rId25"/>
    <p:sldId id="275" r:id="rId26"/>
    <p:sldId id="27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94660"/>
  </p:normalViewPr>
  <p:slideViewPr>
    <p:cSldViewPr>
      <p:cViewPr varScale="1">
        <p:scale>
          <a:sx n="72" d="100"/>
          <a:sy n="72" d="100"/>
        </p:scale>
        <p:origin x="-111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143750-06DC-4257-ABE1-DF9E7639C91C}"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43750-06DC-4257-ABE1-DF9E7639C91C}"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143750-06DC-4257-ABE1-DF9E7639C91C}"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143750-06DC-4257-ABE1-DF9E7639C91C}"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143750-06DC-4257-ABE1-DF9E7639C91C}" type="datetimeFigureOut">
              <a:rPr lang="en-US" smtClean="0"/>
              <a:pPr/>
              <a:t>1/16/2013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143750-06DC-4257-ABE1-DF9E7639C91C}" type="datetimeFigureOut">
              <a:rPr lang="en-US" smtClean="0"/>
              <a:pPr/>
              <a:t>1/16/2013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43750-06DC-4257-ABE1-DF9E7639C91C}" type="datetimeFigureOut">
              <a:rPr lang="en-US" smtClean="0"/>
              <a:pPr/>
              <a:t>1/16/2013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143750-06DC-4257-ABE1-DF9E7639C91C}"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143750-06DC-4257-ABE1-DF9E7639C91C}"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43750-06DC-4257-ABE1-DF9E7639C91C}"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43750-06DC-4257-ABE1-DF9E7639C91C}"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EE7FB-7138-4910-A83C-228EE1E5179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143750-06DC-4257-ABE1-DF9E7639C91C}" type="datetimeFigureOut">
              <a:rPr lang="en-US" smtClean="0"/>
              <a:pPr/>
              <a:t>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EE7FB-7138-4910-A83C-228EE1E5179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lstStyle/>
          <a:p>
            <a:endParaRPr lang="en-US" dirty="0"/>
          </a:p>
        </p:txBody>
      </p:sp>
      <p:sp>
        <p:nvSpPr>
          <p:cNvPr id="3" name="Subtitle 2"/>
          <p:cNvSpPr>
            <a:spLocks noGrp="1"/>
          </p:cNvSpPr>
          <p:nvPr>
            <p:ph type="subTitle" idx="1"/>
          </p:nvPr>
        </p:nvSpPr>
        <p:spPr>
          <a:xfrm>
            <a:off x="1371600" y="1981200"/>
            <a:ext cx="6400800" cy="3657600"/>
          </a:xfrm>
        </p:spPr>
        <p:txBody>
          <a:bodyPr/>
          <a:lstStyle/>
          <a:p>
            <a:pPr>
              <a:defRPr/>
            </a:pPr>
            <a:r>
              <a:rPr lang="en-US" dirty="0" err="1">
                <a:solidFill>
                  <a:schemeClr val="tx1"/>
                </a:solidFill>
                <a:latin typeface="Times New Roman" pitchFamily="18" charset="0"/>
                <a:cs typeface="Times New Roman" pitchFamily="18" charset="0"/>
              </a:rPr>
              <a:t>Luận</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Thành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Thật</a:t>
            </a:r>
            <a:endParaRPr lang="en-US" dirty="0">
              <a:solidFill>
                <a:schemeClr val="tx1"/>
              </a:solidFill>
              <a:latin typeface="Times New Roman" pitchFamily="18" charset="0"/>
              <a:cs typeface="Times New Roman" pitchFamily="18" charset="0"/>
            </a:endParaRPr>
          </a:p>
          <a:p>
            <a:pPr>
              <a:defRPr/>
            </a:pPr>
            <a:r>
              <a:rPr lang="en-US" dirty="0" err="1">
                <a:solidFill>
                  <a:schemeClr val="tx1"/>
                </a:solidFill>
                <a:latin typeface="Times New Roman" pitchFamily="18" charset="0"/>
                <a:cs typeface="Times New Roman" pitchFamily="18" charset="0"/>
              </a:rPr>
              <a:t>Triết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Học</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Phật</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Giáo</a:t>
            </a:r>
            <a:endParaRPr lang="en-US" dirty="0">
              <a:solidFill>
                <a:schemeClr val="tx1"/>
              </a:solidFill>
              <a:latin typeface="Times New Roman" pitchFamily="18" charset="0"/>
              <a:cs typeface="Times New Roman" pitchFamily="18" charset="0"/>
            </a:endParaRPr>
          </a:p>
          <a:p>
            <a:pPr>
              <a:defRPr/>
            </a:pPr>
            <a:r>
              <a:rPr lang="en-US" dirty="0">
                <a:solidFill>
                  <a:schemeClr val="tx1"/>
                </a:solidFill>
                <a:latin typeface="Times New Roman" pitchFamily="18" charset="0"/>
                <a:cs typeface="Times New Roman" pitchFamily="18" charset="0"/>
              </a:rPr>
              <a:t>HVPGVN </a:t>
            </a:r>
            <a:r>
              <a:rPr lang="en-US" dirty="0" err="1">
                <a:solidFill>
                  <a:schemeClr val="tx1"/>
                </a:solidFill>
                <a:latin typeface="Times New Roman" pitchFamily="18" charset="0"/>
                <a:cs typeface="Times New Roman" pitchFamily="18" charset="0"/>
              </a:rPr>
              <a:t>tại</a:t>
            </a:r>
            <a:r>
              <a:rPr lang="en-US" dirty="0">
                <a:solidFill>
                  <a:schemeClr val="tx1"/>
                </a:solidFill>
                <a:latin typeface="Times New Roman" pitchFamily="18" charset="0"/>
                <a:cs typeface="Times New Roman" pitchFamily="18" charset="0"/>
              </a:rPr>
              <a:t> TP.HCM </a:t>
            </a:r>
            <a:r>
              <a:rPr lang="en-US" dirty="0" err="1">
                <a:solidFill>
                  <a:schemeClr val="tx1"/>
                </a:solidFill>
                <a:latin typeface="Times New Roman" pitchFamily="18" charset="0"/>
                <a:cs typeface="Times New Roman" pitchFamily="18" charset="0"/>
              </a:rPr>
              <a:t>và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Hà</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Nội</a:t>
            </a:r>
            <a:endParaRPr lang="en-US" dirty="0">
              <a:solidFill>
                <a:schemeClr val="tx1"/>
              </a:solidFill>
              <a:latin typeface="Times New Roman" pitchFamily="18" charset="0"/>
              <a:cs typeface="Times New Roman" pitchFamily="18" charset="0"/>
            </a:endParaRPr>
          </a:p>
          <a:p>
            <a:pPr>
              <a:defRPr/>
            </a:pPr>
            <a:r>
              <a:rPr lang="en-US" dirty="0">
                <a:solidFill>
                  <a:schemeClr val="tx1"/>
                </a:solidFill>
                <a:latin typeface="Times New Roman" pitchFamily="18" charset="0"/>
                <a:cs typeface="Times New Roman" pitchFamily="18" charset="0"/>
              </a:rPr>
              <a:t>GV. Ven. Dr. </a:t>
            </a:r>
            <a:r>
              <a:rPr lang="en-US" dirty="0" err="1">
                <a:solidFill>
                  <a:schemeClr val="tx1"/>
                </a:solidFill>
                <a:latin typeface="Times New Roman" pitchFamily="18" charset="0"/>
                <a:cs typeface="Times New Roman" pitchFamily="18" charset="0"/>
              </a:rPr>
              <a:t>Thích</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Giác</a:t>
            </a:r>
            <a:r>
              <a:rPr lang="en-US" dirty="0">
                <a:solidFill>
                  <a:schemeClr val="tx1"/>
                </a:solidFill>
                <a:latin typeface="Times New Roman" pitchFamily="18" charset="0"/>
                <a:cs typeface="Times New Roman" pitchFamily="18" charset="0"/>
              </a:rPr>
              <a:t> </a:t>
            </a:r>
            <a:r>
              <a:rPr lang="en-US" dirty="0" err="1">
                <a:solidFill>
                  <a:schemeClr val="tx1"/>
                </a:solidFill>
                <a:latin typeface="Times New Roman" pitchFamily="18" charset="0"/>
                <a:cs typeface="Times New Roman" pitchFamily="18" charset="0"/>
              </a:rPr>
              <a:t>Hiệp</a:t>
            </a:r>
            <a:r>
              <a:rPr lang="en-US" dirty="0">
                <a:solidFill>
                  <a:schemeClr val="tx1"/>
                </a:solidFill>
                <a:latin typeface="Times New Roman" pitchFamily="18" charset="0"/>
                <a:cs typeface="Times New Roman" pitchFamily="18" charset="0"/>
              </a:rPr>
              <a:t>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Times New Roman" pitchFamily="18" charset="0"/>
                <a:cs typeface="Times New Roman" pitchFamily="18" charset="0"/>
              </a:rPr>
              <a:t>Luận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Phật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bảo</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None/>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Đại</a:t>
            </a:r>
            <a:r>
              <a:rPr lang="en-US" dirty="0">
                <a:latin typeface="Times New Roman" pitchFamily="18" charset="0"/>
                <a:cs typeface="Times New Roman" pitchFamily="18" charset="0"/>
              </a:rPr>
              <a:t> ý</a:t>
            </a:r>
          </a:p>
          <a:p>
            <a:pPr>
              <a:buNone/>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Nội</a:t>
            </a:r>
            <a:r>
              <a:rPr lang="en-US" dirty="0">
                <a:latin typeface="Times New Roman" pitchFamily="18" charset="0"/>
                <a:cs typeface="Times New Roman" pitchFamily="18" charset="0"/>
              </a:rPr>
              <a:t> dung</a:t>
            </a:r>
          </a:p>
          <a:p>
            <a:pPr>
              <a:buNone/>
            </a:pPr>
            <a:r>
              <a:rPr lang="en-US" dirty="0" smtClean="0">
                <a:latin typeface="Times New Roman" pitchFamily="18" charset="0"/>
                <a:cs typeface="Times New Roman" pitchFamily="18" charset="0"/>
              </a:rPr>
              <a:t>	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thân</a:t>
            </a:r>
            <a:endParaRPr lang="en-US" dirty="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1</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Pháp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thân</a:t>
            </a:r>
            <a:endParaRPr lang="en-US" dirty="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2</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thân</a:t>
            </a:r>
            <a:endParaRPr lang="en-US" dirty="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3</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Ứng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thân</a:t>
            </a:r>
            <a:endParaRPr lang="en-US" dirty="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B</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hiệu</a:t>
            </a:r>
            <a:endParaRPr lang="en-US" dirty="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đức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Phật</a:t>
            </a:r>
            <a:endParaRPr lang="en-US"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Kết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luận</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 </a:t>
            </a:r>
            <a:r>
              <a:rPr lang="en-US" dirty="0" err="1" smtClean="0">
                <a:latin typeface="Times New Roman" pitchFamily="18" charset="0"/>
                <a:cs typeface="Times New Roman" pitchFamily="18" charset="0"/>
              </a:rPr>
              <a:t>Đại</a:t>
            </a:r>
            <a:r>
              <a:rPr lang="en-US" dirty="0" smtClean="0">
                <a:latin typeface="Times New Roman" pitchFamily="18" charset="0"/>
                <a:cs typeface="Times New Roman" pitchFamily="18" charset="0"/>
              </a:rPr>
              <a:t> ý</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Tham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khảo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các</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phẩm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Duyên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khởi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Thập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lực</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uý</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Thập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hiệu</a:t>
            </a:r>
            <a:r>
              <a:rPr lang="en-US" dirty="0" smtClean="0">
                <a:latin typeface="Times New Roman" pitchFamily="18" charset="0"/>
                <a:cs typeface="Times New Roman" pitchFamily="18" charset="0"/>
              </a:rPr>
              <a:t>, Tam </a:t>
            </a:r>
            <a:r>
              <a:rPr lang="en-US" dirty="0" err="1" smtClean="0">
                <a:latin typeface="Times New Roman" pitchFamily="18" charset="0"/>
                <a:cs typeface="Times New Roman" pitchFamily="18" charset="0"/>
              </a:rPr>
              <a:t>bất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hộ</a:t>
            </a:r>
            <a:r>
              <a:rPr lang="en-US" dirty="0" smtClean="0">
                <a:latin typeface="Times New Roman" pitchFamily="18" charset="0"/>
                <a:cs typeface="Times New Roman" pitchFamily="18" charset="0"/>
              </a:rPr>
              <a:t>)</a:t>
            </a:r>
          </a:p>
          <a:p>
            <a:pPr>
              <a:buFontTx/>
              <a:buChar char="-"/>
            </a:pPr>
            <a:r>
              <a:rPr lang="en-US" dirty="0" err="1" smtClean="0">
                <a:latin typeface="Times New Roman" pitchFamily="18" charset="0"/>
                <a:cs typeface="Times New Roman" pitchFamily="18" charset="0"/>
              </a:rPr>
              <a:t>Sơ</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khởi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tạo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luận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tán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Phật</a:t>
            </a:r>
            <a:endParaRPr lang="en-US" dirty="0" smtClean="0">
              <a:latin typeface="Times New Roman" pitchFamily="18" charset="0"/>
              <a:cs typeface="Times New Roman" pitchFamily="18" charset="0"/>
            </a:endParaRPr>
          </a:p>
          <a:p>
            <a:pPr>
              <a:buFontTx/>
              <a:buChar char="-"/>
            </a:pPr>
            <a:r>
              <a:rPr lang="en-US" dirty="0" err="1" smtClean="0">
                <a:latin typeface="Times New Roman" pitchFamily="18" charset="0"/>
                <a:cs typeface="Times New Roman" pitchFamily="18" charset="0"/>
              </a:rPr>
              <a:t>Thập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lực</a:t>
            </a:r>
            <a:endParaRPr lang="en-US" dirty="0" smtClean="0">
              <a:latin typeface="Times New Roman" pitchFamily="18" charset="0"/>
              <a:cs typeface="Times New Roman" pitchFamily="18" charset="0"/>
            </a:endParaRPr>
          </a:p>
          <a:p>
            <a:pPr>
              <a:buFontTx/>
              <a:buChar char="-"/>
            </a:pPr>
            <a:r>
              <a:rPr lang="en-US" dirty="0" err="1" smtClean="0">
                <a:latin typeface="Times New Roman" pitchFamily="18" charset="0"/>
                <a:cs typeface="Times New Roman" pitchFamily="18" charset="0"/>
              </a:rPr>
              <a:t>Tứ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úy</a:t>
            </a:r>
            <a:endParaRPr lang="en-US" dirty="0" smtClean="0">
              <a:latin typeface="Times New Roman" pitchFamily="18" charset="0"/>
              <a:cs typeface="Times New Roman" pitchFamily="18" charset="0"/>
            </a:endParaRPr>
          </a:p>
          <a:p>
            <a:pPr>
              <a:buFontTx/>
              <a:buChar char="-"/>
            </a:pPr>
            <a:r>
              <a:rPr lang="en-US" dirty="0" err="1" smtClean="0">
                <a:latin typeface="Times New Roman" pitchFamily="18" charset="0"/>
                <a:cs typeface="Times New Roman" pitchFamily="18" charset="0"/>
              </a:rPr>
              <a:t>Thập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hiệu</a:t>
            </a:r>
            <a:endParaRPr lang="en-US" dirty="0" smtClean="0">
              <a:latin typeface="Times New Roman" pitchFamily="18" charset="0"/>
              <a:cs typeface="Times New Roman" pitchFamily="18" charset="0"/>
            </a:endParaRPr>
          </a:p>
          <a:p>
            <a:pPr>
              <a:buFontTx/>
              <a:buChar char="-"/>
            </a:pPr>
            <a:r>
              <a:rPr lang="en-US" dirty="0" smtClean="0"/>
              <a:t>Tam </a:t>
            </a:r>
            <a:r>
              <a:rPr lang="en-US" dirty="0" err="1" smtClean="0"/>
              <a:t>nghiệp</a:t>
            </a:r>
            <a:r>
              <a:rPr lang="en-US" dirty="0" smtClean="0"/>
              <a:t> </a:t>
            </a:r>
            <a:r>
              <a:rPr lang="en-US" dirty="0" err="1" smtClean="0"/>
              <a:t>thanh</a:t>
            </a:r>
            <a:r>
              <a:rPr lang="en-US" dirty="0" smtClean="0"/>
              <a:t> </a:t>
            </a:r>
            <a:r>
              <a:rPr lang="en-US" dirty="0" err="1" smtClean="0"/>
              <a:t>tịnh</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II. </a:t>
            </a:r>
            <a:r>
              <a:rPr lang="en-US" sz="3200" b="1" dirty="0" err="1" smtClean="0">
                <a:latin typeface="Times New Roman" pitchFamily="18" charset="0"/>
                <a:cs typeface="Times New Roman" pitchFamily="18" charset="0"/>
              </a:rPr>
              <a:t>Nội</a:t>
            </a:r>
            <a:r>
              <a:rPr lang="en-US" sz="3200" b="1" dirty="0" smtClean="0">
                <a:latin typeface="Times New Roman" pitchFamily="18" charset="0"/>
                <a:cs typeface="Times New Roman" pitchFamily="18" charset="0"/>
              </a:rPr>
              <a:t> Dung</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A.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err="1" smtClean="0">
                <a:latin typeface="Times New Roman" pitchFamily="18" charset="0"/>
                <a:cs typeface="Times New Roman" pitchFamily="18" charset="0"/>
              </a:rPr>
              <a:t>Phát</a:t>
            </a:r>
            <a:r>
              <a:rPr lang="en-US" dirty="0" smtClean="0">
                <a:latin typeface="Times New Roman" pitchFamily="18" charset="0"/>
                <a:cs typeface="Times New Roman" pitchFamily="18" charset="0"/>
              </a:rPr>
              <a:t> qua </a:t>
            </a:r>
            <a:r>
              <a:rPr lang="en-US" dirty="0" err="1" smtClean="0">
                <a:latin typeface="Times New Roman" pitchFamily="18" charset="0"/>
                <a:cs typeface="Times New Roman" pitchFamily="18" charset="0"/>
              </a:rPr>
              <a:t>từng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giai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đoạn</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Thượng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Tọa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bộ</a:t>
            </a:r>
            <a:endParaRPr lang="en-US" dirty="0" smtClean="0">
              <a:latin typeface="Times New Roman" pitchFamily="18" charset="0"/>
              <a:cs typeface="Times New Roman" pitchFamily="18" charset="0"/>
              <a:sym typeface="Wingdings" pitchFamily="2" charset="2"/>
            </a:endParaRPr>
          </a:p>
          <a:p>
            <a:r>
              <a:rPr lang="en-US" dirty="0" err="1" smtClean="0">
                <a:latin typeface="Times New Roman" pitchFamily="18" charset="0"/>
                <a:cs typeface="Times New Roman" pitchFamily="18" charset="0"/>
                <a:sym typeface="Wingdings" pitchFamily="2" charset="2"/>
              </a:rPr>
              <a:t>Đại</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Chúng</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bộ</a:t>
            </a:r>
            <a:endParaRPr lang="en-US" dirty="0" smtClean="0">
              <a:latin typeface="Times New Roman" pitchFamily="18" charset="0"/>
              <a:cs typeface="Times New Roman" pitchFamily="18" charset="0"/>
              <a:sym typeface="Wingdings" pitchFamily="2" charset="2"/>
            </a:endParaRPr>
          </a:p>
          <a:p>
            <a:pPr marL="514350" indent="-514350">
              <a:buAutoNum type="arabicPeriod"/>
            </a:pPr>
            <a:r>
              <a:rPr lang="en-US" dirty="0" err="1" smtClean="0">
                <a:latin typeface="Times New Roman" pitchFamily="18" charset="0"/>
                <a:cs typeface="Times New Roman" pitchFamily="18" charset="0"/>
                <a:sym typeface="Wingdings" pitchFamily="2" charset="2"/>
              </a:rPr>
              <a:t>Nguyên</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Thủy</a:t>
            </a:r>
            <a:endParaRPr lang="en-US" dirty="0" smtClean="0">
              <a:latin typeface="Times New Roman" pitchFamily="18" charset="0"/>
              <a:cs typeface="Times New Roman" pitchFamily="18" charset="0"/>
              <a:sym typeface="Wingdings" pitchFamily="2" charset="2"/>
            </a:endParaRPr>
          </a:p>
          <a:p>
            <a:pPr marL="514350" indent="-514350">
              <a:buAutoNum type="arabicPeriod"/>
            </a:pPr>
            <a:r>
              <a:rPr lang="en-US" dirty="0" err="1" smtClean="0">
                <a:latin typeface="Times New Roman" pitchFamily="18" charset="0"/>
                <a:cs typeface="Times New Roman" pitchFamily="18" charset="0"/>
                <a:sym typeface="Wingdings" pitchFamily="2" charset="2"/>
              </a:rPr>
              <a:t>Tiền</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Đại</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thừa</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và</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Đại</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thừa</a:t>
            </a:r>
            <a:endParaRPr lang="en-US" dirty="0" smtClean="0">
              <a:latin typeface="Times New Roman" pitchFamily="18" charset="0"/>
              <a:cs typeface="Times New Roman" pitchFamily="18" charset="0"/>
              <a:sym typeface="Wingdings" pitchFamily="2" charset="2"/>
            </a:endParaRPr>
          </a:p>
          <a:p>
            <a:pPr marL="514350" indent="-514350">
              <a:buAutoNum type="arabicPeriod"/>
            </a:pPr>
            <a:r>
              <a:rPr lang="en-US" dirty="0" smtClean="0">
                <a:latin typeface="Times New Roman" pitchFamily="18" charset="0"/>
                <a:cs typeface="Times New Roman" pitchFamily="18" charset="0"/>
                <a:sym typeface="Wingdings" pitchFamily="2" charset="2"/>
              </a:rPr>
              <a:t>Tam </a:t>
            </a:r>
            <a:r>
              <a:rPr lang="en-US" dirty="0" err="1" smtClean="0">
                <a:latin typeface="Times New Roman" pitchFamily="18" charset="0"/>
                <a:cs typeface="Times New Roman" pitchFamily="18" charset="0"/>
                <a:sym typeface="Wingdings" pitchFamily="2" charset="2"/>
              </a:rPr>
              <a:t>thân</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Phật</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latin typeface="Times New Roman" pitchFamily="18" charset="0"/>
                <a:cs typeface="Times New Roman" pitchFamily="18" charset="0"/>
                <a:sym typeface="Wingdings" pitchFamily="2" charset="2"/>
              </a:rPr>
              <a:t>Nguyên</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Thủy</a:t>
            </a:r>
            <a:r>
              <a:rPr lang="en-US" dirty="0" smtClean="0">
                <a:latin typeface="Times New Roman" pitchFamily="18" charset="0"/>
                <a:cs typeface="Times New Roman" pitchFamily="18" charset="0"/>
                <a:sym typeface="Wingdings" pitchFamily="2" charset="2"/>
              </a:rPr>
              <a:t/>
            </a:r>
            <a:br>
              <a:rPr lang="en-US" dirty="0" smtClean="0">
                <a:latin typeface="Times New Roman" pitchFamily="18" charset="0"/>
                <a:cs typeface="Times New Roman" pitchFamily="18" charset="0"/>
                <a:sym typeface="Wingdings" pitchFamily="2" charset="2"/>
              </a:rPr>
            </a:br>
            <a:endParaRPr lang="en-US" dirty="0"/>
          </a:p>
        </p:txBody>
      </p:sp>
      <p:sp>
        <p:nvSpPr>
          <p:cNvPr id="3" name="Content Placeholder 2"/>
          <p:cNvSpPr>
            <a:spLocks noGrp="1"/>
          </p:cNvSpPr>
          <p:nvPr>
            <p:ph idx="1"/>
          </p:nvPr>
        </p:nvSpPr>
        <p:spPr>
          <a:xfrm>
            <a:off x="457200" y="914400"/>
            <a:ext cx="8229600" cy="5715000"/>
          </a:xfrm>
        </p:spPr>
        <p:txBody>
          <a:bodyPr>
            <a:normAutofit fontScale="92500" lnSpcReduction="20000"/>
          </a:bodyPr>
          <a:lstStyle/>
          <a:p>
            <a:pPr algn="just"/>
            <a:r>
              <a:rPr lang="en-US" sz="2800" dirty="0" err="1" smtClean="0">
                <a:latin typeface="Times New Roman" pitchFamily="18" charset="0"/>
                <a:cs typeface="Times New Roman" pitchFamily="18" charset="0"/>
              </a:rPr>
              <a:t>Khái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niệm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về</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Đức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một</a:t>
            </a:r>
            <a:r>
              <a:rPr lang="en-US" sz="2800" dirty="0" smtClean="0">
                <a:latin typeface="Times New Roman" pitchFamily="18" charset="0"/>
                <a:cs typeface="Times New Roman" pitchFamily="18" charset="0"/>
              </a:rPr>
              <a:t> con </a:t>
            </a:r>
            <a:r>
              <a:rPr lang="en-US" sz="2800" dirty="0" err="1" smtClean="0">
                <a:latin typeface="Times New Roman" pitchFamily="18" charset="0"/>
                <a:cs typeface="Times New Roman" pitchFamily="18" charset="0"/>
              </a:rPr>
              <a:t>người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giác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ngộ</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vẫn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giữ</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nguyên</a:t>
            </a:r>
            <a:r>
              <a:rPr lang="en-US" sz="2800" dirty="0" smtClean="0">
                <a:latin typeface="Times New Roman" pitchFamily="18" charset="0"/>
                <a:cs typeface="Times New Roman" pitchFamily="18" charset="0"/>
              </a:rPr>
              <a:t> 1, 2 </a:t>
            </a:r>
            <a:r>
              <a:rPr lang="en-US" sz="2800" dirty="0" err="1" smtClean="0">
                <a:latin typeface="Times New Roman" pitchFamily="18" charset="0"/>
                <a:cs typeface="Times New Roman" pitchFamily="18" charset="0"/>
              </a:rPr>
              <a:t>thế</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kỷ</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sau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nhập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Niết-bàn</a:t>
            </a:r>
            <a:r>
              <a:rPr lang="en-US" sz="2800" dirty="0" smtClean="0">
                <a:latin typeface="Times New Roman" pitchFamily="18" charset="0"/>
                <a:cs typeface="Times New Roman" pitchFamily="18" charset="0"/>
              </a:rPr>
              <a:t>.</a:t>
            </a:r>
          </a:p>
          <a:p>
            <a:pPr algn="just">
              <a:buNone/>
            </a:pPr>
            <a:r>
              <a:rPr lang="en-US" sz="2800" dirty="0" err="1" smtClean="0">
                <a:latin typeface="Times New Roman" pitchFamily="18" charset="0"/>
                <a:cs typeface="Times New Roman" pitchFamily="18" charset="0"/>
              </a:rPr>
              <a:t>Một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vị</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cứu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tinh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loại</a:t>
            </a:r>
            <a:r>
              <a:rPr lang="en-US" sz="2800" dirty="0" err="1" smtClean="0">
                <a:latin typeface="Times New Roman" pitchFamily="18" charset="0"/>
                <a:cs typeface="Times New Roman" pitchFamily="18" charset="0"/>
              </a:rPr>
              <a:t>Trường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Bộ</a:t>
            </a:r>
            <a:r>
              <a:rPr lang="en-US" sz="2800"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Kinh</a:t>
            </a:r>
            <a:r>
              <a:rPr lang="en-US" sz="2800" i="1" dirty="0" smtClean="0">
                <a:latin typeface="Times New Roman" pitchFamily="18" charset="0"/>
                <a:cs typeface="Times New Roman" pitchFamily="18" charset="0"/>
              </a:rPr>
              <a:t> Sa-</a:t>
            </a:r>
            <a:r>
              <a:rPr lang="en-US" sz="2800" i="1" dirty="0" err="1" smtClean="0">
                <a:latin typeface="Times New Roman" pitchFamily="18" charset="0"/>
                <a:cs typeface="Times New Roman" pitchFamily="18" charset="0"/>
              </a:rPr>
              <a:t>môn</a:t>
            </a:r>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quả</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kinh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số</a:t>
            </a:r>
            <a:r>
              <a:rPr lang="en-US" sz="2800" dirty="0" smtClean="0">
                <a:latin typeface="Times New Roman" pitchFamily="18" charset="0"/>
                <a:cs typeface="Times New Roman" pitchFamily="18" charset="0"/>
              </a:rPr>
              <a:t> 2:</a:t>
            </a:r>
          </a:p>
          <a:p>
            <a:pPr algn="just">
              <a:buNone/>
            </a:pP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Này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Đại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vương</a:t>
            </a:r>
            <a:r>
              <a:rPr lang="en-US" sz="2800" dirty="0" smtClean="0">
                <a:latin typeface="Times New Roman" pitchFamily="18" charset="0"/>
                <a:cs typeface="Times New Roman" pitchFamily="18" charset="0"/>
              </a:rPr>
              <a:t>, nay ở </a:t>
            </a:r>
            <a:r>
              <a:rPr lang="en-US" sz="2800" dirty="0" err="1" smtClean="0">
                <a:latin typeface="Times New Roman" pitchFamily="18" charset="0"/>
                <a:cs typeface="Times New Roman" pitchFamily="18" charset="0"/>
              </a:rPr>
              <a:t>đời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Lai </a:t>
            </a:r>
            <a:r>
              <a:rPr lang="en-US" sz="2800" dirty="0" err="1" smtClean="0">
                <a:latin typeface="Times New Roman" pitchFamily="18" charset="0"/>
                <a:cs typeface="Times New Roman" pitchFamily="18" charset="0"/>
              </a:rPr>
              <a:t>xuất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hiện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là</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bậc</a:t>
            </a:r>
            <a:r>
              <a:rPr lang="en-US" sz="2800" dirty="0" smtClean="0">
                <a:latin typeface="Times New Roman" pitchFamily="18" charset="0"/>
                <a:cs typeface="Times New Roman" pitchFamily="18" charset="0"/>
              </a:rPr>
              <a:t> A-la-</a:t>
            </a:r>
            <a:r>
              <a:rPr lang="en-US" sz="2800" dirty="0" err="1" smtClean="0">
                <a:latin typeface="Times New Roman" pitchFamily="18" charset="0"/>
                <a:cs typeface="Times New Roman" pitchFamily="18" charset="0"/>
              </a:rPr>
              <a:t>hán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Chánh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Biến</a:t>
            </a:r>
            <a:r>
              <a:rPr lang="en-US" sz="2800" dirty="0" smtClean="0">
                <a:latin typeface="Times New Roman" pitchFamily="18" charset="0"/>
                <a:cs typeface="Times New Roman" pitchFamily="18" charset="0"/>
              </a:rPr>
              <a:t> Tri, Minh </a:t>
            </a:r>
            <a:r>
              <a:rPr lang="en-US" sz="2800" dirty="0" err="1" smtClean="0">
                <a:latin typeface="Times New Roman" pitchFamily="18" charset="0"/>
                <a:cs typeface="Times New Roman" pitchFamily="18" charset="0"/>
              </a:rPr>
              <a:t>Hạnh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Túc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Thế</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Gian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Giải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Thượng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Sĩ</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Điều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Ngự</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Trượng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Thiên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Nhơn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Thế</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Tôn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Lai </a:t>
            </a:r>
            <a:r>
              <a:rPr lang="en-US" sz="2800" dirty="0" err="1" smtClean="0">
                <a:latin typeface="Times New Roman" pitchFamily="18" charset="0"/>
                <a:cs typeface="Times New Roman" pitchFamily="18" charset="0"/>
              </a:rPr>
              <a:t>sau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khi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riêng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tự</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chứng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ngộ</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với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thượng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trí</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thế</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giới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này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với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thiên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giới</a:t>
            </a:r>
            <a:r>
              <a:rPr lang="en-US" sz="2800" dirty="0" smtClean="0">
                <a:latin typeface="Times New Roman" pitchFamily="18" charset="0"/>
                <a:cs typeface="Times New Roman" pitchFamily="18" charset="0"/>
              </a:rPr>
              <a:t>, ma </a:t>
            </a:r>
            <a:r>
              <a:rPr lang="en-US" sz="2800" dirty="0" err="1" smtClean="0">
                <a:latin typeface="Times New Roman" pitchFamily="18" charset="0"/>
                <a:cs typeface="Times New Roman" pitchFamily="18" charset="0"/>
              </a:rPr>
              <a:t>giới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phạm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thiên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giới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gồm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cả</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thế</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giới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này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với</a:t>
            </a:r>
            <a:r>
              <a:rPr lang="en-US" sz="2800" dirty="0" smtClean="0">
                <a:latin typeface="Times New Roman" pitchFamily="18" charset="0"/>
                <a:cs typeface="Times New Roman" pitchFamily="18" charset="0"/>
              </a:rPr>
              <a:t> Sa-</a:t>
            </a:r>
            <a:r>
              <a:rPr lang="en-US" sz="2800" dirty="0" err="1" smtClean="0">
                <a:latin typeface="Times New Roman" pitchFamily="18" charset="0"/>
                <a:cs typeface="Times New Roman" pitchFamily="18" charset="0"/>
              </a:rPr>
              <a:t>môn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Bà</a:t>
            </a:r>
            <a:r>
              <a:rPr lang="en-US" sz="2800" dirty="0" smtClean="0">
                <a:latin typeface="Times New Roman" pitchFamily="18" charset="0"/>
                <a:cs typeface="Times New Roman" pitchFamily="18" charset="0"/>
              </a:rPr>
              <a:t>-la-</a:t>
            </a:r>
            <a:r>
              <a:rPr lang="en-US" sz="2800" dirty="0" err="1" smtClean="0">
                <a:latin typeface="Times New Roman" pitchFamily="18" charset="0"/>
                <a:cs typeface="Times New Roman" pitchFamily="18" charset="0"/>
              </a:rPr>
              <a:t>môn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Thiên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Nhơn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lại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tuyên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thuyết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điều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Ngài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đã</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chứng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ngộ</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Ngài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thuyết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sơ</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trung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hậu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đầy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đủ</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văn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nghĩa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Ngài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truyền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dạy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phạm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hạnh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hoàn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toàn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đầy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đủ</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thanh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tịnh</a:t>
            </a:r>
            <a:r>
              <a:rPr lang="en-US" sz="2800" dirty="0" smtClean="0">
                <a:latin typeface="Times New Roman" pitchFamily="18" charset="0"/>
                <a:cs typeface="Times New Roman" pitchFamily="18" charset="0"/>
              </a:rPr>
              <a:t>.”</a:t>
            </a:r>
          </a:p>
          <a:p>
            <a:pPr algn="just"/>
            <a:r>
              <a:rPr lang="en-US" sz="2800" dirty="0" err="1" smtClean="0">
                <a:latin typeface="Times New Roman" pitchFamily="18" charset="0"/>
                <a:cs typeface="Times New Roman" pitchFamily="18" charset="0"/>
              </a:rPr>
              <a:t>Vẫn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sự</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tồn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tại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Đức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lịch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sử</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và</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Đức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theo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khía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cạnh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tôn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giáo</a:t>
            </a:r>
            <a:endParaRPr lang="en-US" sz="2800" dirty="0" smtClean="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t>Tiền</a:t>
            </a:r>
            <a:r>
              <a:rPr lang="en-US" dirty="0" smtClean="0"/>
              <a:t> </a:t>
            </a:r>
            <a:r>
              <a:rPr lang="en-US" dirty="0" err="1" smtClean="0"/>
              <a:t>Đại</a:t>
            </a:r>
            <a:r>
              <a:rPr lang="en-US" dirty="0" smtClean="0"/>
              <a:t> </a:t>
            </a:r>
            <a:r>
              <a:rPr lang="en-US" dirty="0" err="1" smtClean="0"/>
              <a:t>thừa</a:t>
            </a:r>
            <a:r>
              <a:rPr lang="en-US" dirty="0" smtClean="0"/>
              <a:t> </a:t>
            </a:r>
            <a:r>
              <a:rPr lang="en-US" dirty="0" err="1" smtClean="0"/>
              <a:t>và</a:t>
            </a:r>
            <a:r>
              <a:rPr lang="en-US" dirty="0" smtClean="0"/>
              <a:t> </a:t>
            </a:r>
            <a:r>
              <a:rPr lang="en-US" dirty="0" err="1" smtClean="0"/>
              <a:t>Đại</a:t>
            </a:r>
            <a:r>
              <a:rPr lang="en-US" dirty="0" smtClean="0"/>
              <a:t> </a:t>
            </a:r>
            <a:r>
              <a:rPr lang="en-US" dirty="0" err="1" smtClean="0"/>
              <a:t>thừa</a:t>
            </a:r>
            <a:endParaRPr lang="en-US" dirty="0"/>
          </a:p>
        </p:txBody>
      </p:sp>
      <p:sp>
        <p:nvSpPr>
          <p:cNvPr id="3" name="Content Placeholder 2"/>
          <p:cNvSpPr>
            <a:spLocks noGrp="1"/>
          </p:cNvSpPr>
          <p:nvPr>
            <p:ph idx="1"/>
          </p:nvPr>
        </p:nvSpPr>
        <p:spPr/>
        <p:txBody>
          <a:bodyPr>
            <a:normAutofit/>
          </a:bodyPr>
          <a:lstStyle/>
          <a:p>
            <a:r>
              <a:rPr lang="en-US" dirty="0" err="1" smtClean="0">
                <a:latin typeface="Times New Roman" pitchFamily="18" charset="0"/>
                <a:cs typeface="Times New Roman" pitchFamily="18" charset="0"/>
              </a:rPr>
              <a:t>Nhất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Thiết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Hữu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bộ</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dựa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và</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khái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niệm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nguyên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thủy</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Đại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Chúng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bộ</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chủ</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trương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Sắc</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thân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và</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Pháp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thân</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Thành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Thật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luận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quan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niệm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về</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Phật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thân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Pháp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thân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giới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định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tuệ</a:t>
            </a:r>
            <a:r>
              <a:rPr lang="en-US" dirty="0" smtClean="0">
                <a:latin typeface="Times New Roman" pitchFamily="18" charset="0"/>
                <a:cs typeface="Times New Roman" pitchFamily="18" charset="0"/>
              </a:rPr>
              <a:t>…</a:t>
            </a:r>
          </a:p>
          <a:p>
            <a:r>
              <a:rPr lang="en-US" dirty="0" err="1" smtClean="0">
                <a:latin typeface="Times New Roman" pitchFamily="18" charset="0"/>
                <a:cs typeface="Times New Roman" pitchFamily="18" charset="0"/>
              </a:rPr>
              <a:t>Đại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thừa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phát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triển</a:t>
            </a:r>
            <a:r>
              <a:rPr lang="en-US" dirty="0" smtClean="0">
                <a:latin typeface="Times New Roman" pitchFamily="18" charset="0"/>
                <a:cs typeface="Times New Roman" pitchFamily="18" charset="0"/>
              </a:rPr>
              <a:t> Tam </a:t>
            </a:r>
            <a:r>
              <a:rPr lang="en-US" dirty="0" err="1" smtClean="0">
                <a:latin typeface="Times New Roman" pitchFamily="18" charset="0"/>
                <a:cs typeface="Times New Roman" pitchFamily="18" charset="0"/>
              </a:rPr>
              <a:t>thân</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Đại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thừa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chú</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trọng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khía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cạnh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tôn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giáo</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3. Tam </a:t>
            </a:r>
            <a:r>
              <a:rPr lang="en-US" sz="3600" dirty="0" err="1" smtClean="0">
                <a:latin typeface="Times New Roman" pitchFamily="18" charset="0"/>
                <a:cs typeface="Times New Roman" pitchFamily="18" charset="0"/>
              </a:rPr>
              <a:t>thân</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Phật</a:t>
            </a:r>
            <a:r>
              <a:rPr lang="en-US" dirty="0" smtClean="0"/>
              <a:t/>
            </a:r>
            <a:br>
              <a:rPr lang="en-US" dirty="0" smtClean="0"/>
            </a:br>
            <a:r>
              <a:rPr lang="en-US" sz="3100" dirty="0" smtClean="0">
                <a:latin typeface="Times New Roman" pitchFamily="18" charset="0"/>
                <a:cs typeface="Times New Roman" pitchFamily="18" charset="0"/>
              </a:rPr>
              <a:t>a. </a:t>
            </a:r>
            <a:r>
              <a:rPr lang="en-US" sz="3100" dirty="0" err="1" smtClean="0">
                <a:latin typeface="Times New Roman" pitchFamily="18" charset="0"/>
                <a:cs typeface="Times New Roman" pitchFamily="18" charset="0"/>
              </a:rPr>
              <a:t>Pháp</a:t>
            </a:r>
            <a:r>
              <a:rPr lang="en-US" sz="3100" dirty="0" smtClean="0">
                <a:latin typeface="Times New Roman" pitchFamily="18" charset="0"/>
                <a:cs typeface="Times New Roman" pitchFamily="18" charset="0"/>
              </a:rPr>
              <a:t> </a:t>
            </a:r>
            <a:r>
              <a:rPr lang="en-US" sz="3100" dirty="0" err="1" smtClean="0">
                <a:latin typeface="Times New Roman" pitchFamily="18" charset="0"/>
                <a:cs typeface="Times New Roman" pitchFamily="18" charset="0"/>
              </a:rPr>
              <a:t>thân</a:t>
            </a:r>
            <a:r>
              <a:rPr lang="en-US" sz="3100" dirty="0" smtClean="0">
                <a:latin typeface="Times New Roman" pitchFamily="18" charset="0"/>
                <a:cs typeface="Times New Roman" pitchFamily="18" charset="0"/>
              </a:rPr>
              <a:t> (</a:t>
            </a:r>
            <a:r>
              <a:rPr lang="en-US" sz="3100" dirty="0" err="1" smtClean="0">
                <a:latin typeface="Times New Roman" pitchFamily="18" charset="0"/>
                <a:cs typeface="Times New Roman" pitchFamily="18" charset="0"/>
              </a:rPr>
              <a:t>Dharmakāya</a:t>
            </a:r>
            <a:r>
              <a:rPr lang="en-US" sz="3100" dirty="0" smtClean="0">
                <a:latin typeface="Times New Roman" pitchFamily="18" charset="0"/>
                <a:cs typeface="Times New Roman" pitchFamily="18" charset="0"/>
              </a:rPr>
              <a:t>)</a:t>
            </a:r>
            <a:endParaRPr lang="en-US" sz="31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lvl="0"/>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tính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p>
          <a:p>
            <a:pPr lvl="0"/>
            <a:r>
              <a:rPr lang="en-US" sz="2800" dirty="0" err="1" smtClean="0">
                <a:latin typeface="Times New Roman" pitchFamily="18" charset="0"/>
                <a:cs typeface="Times New Roman" pitchFamily="18" charset="0"/>
              </a:rPr>
              <a:t>Tự</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tính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Phật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tính</a:t>
            </a:r>
            <a:r>
              <a:rPr lang="en-US" sz="2800" dirty="0" smtClean="0">
                <a:latin typeface="Times New Roman" pitchFamily="18" charset="0"/>
                <a:cs typeface="Times New Roman" pitchFamily="18" charset="0"/>
              </a:rPr>
              <a:t>)</a:t>
            </a:r>
          </a:p>
          <a:p>
            <a:pPr lvl="0"/>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Thật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p>
          <a:p>
            <a:r>
              <a:rPr lang="en-US" sz="2800" dirty="0" err="1" smtClean="0">
                <a:latin typeface="Times New Roman" pitchFamily="18" charset="0"/>
                <a:cs typeface="Times New Roman" pitchFamily="18" charset="0"/>
              </a:rPr>
              <a:t>Đệ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nhất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2 </a:t>
            </a:r>
            <a:r>
              <a:rPr lang="en-US" sz="2800" dirty="0" err="1" smtClean="0">
                <a:latin typeface="Times New Roman" pitchFamily="18" charset="0"/>
                <a:cs typeface="Times New Roman" pitchFamily="18" charset="0"/>
              </a:rPr>
              <a:t>loại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endParaRPr lang="en-US" sz="2800" dirty="0" smtClean="0">
              <a:latin typeface="Times New Roman" pitchFamily="18" charset="0"/>
              <a:cs typeface="Times New Roman" pitchFamily="18" charset="0"/>
            </a:endParaRPr>
          </a:p>
          <a:p>
            <a:pPr>
              <a:buNone/>
            </a:pPr>
            <a:r>
              <a:rPr lang="en-US" sz="2800" dirty="0" smtClean="0"/>
              <a:t>- </a:t>
            </a:r>
            <a:r>
              <a:rPr lang="en-US" sz="2800" dirty="0" err="1" smtClean="0"/>
              <a:t>Giáo</a:t>
            </a:r>
            <a:r>
              <a:rPr lang="en-US" sz="2800" dirty="0" smtClean="0"/>
              <a:t> </a:t>
            </a:r>
            <a:r>
              <a:rPr lang="en-US" sz="2800" dirty="0" err="1" smtClean="0"/>
              <a:t>Pháp</a:t>
            </a:r>
            <a:r>
              <a:rPr lang="en-US" sz="2800" dirty="0" smtClean="0"/>
              <a:t> </a:t>
            </a:r>
            <a:r>
              <a:rPr lang="en-US" sz="2800" dirty="0" err="1" smtClean="0"/>
              <a:t>thân</a:t>
            </a:r>
            <a:r>
              <a:rPr lang="en-US" sz="2800" dirty="0" err="1" smtClean="0">
                <a:sym typeface="Wingdings" pitchFamily="2" charset="2"/>
              </a:rPr>
              <a:t>lời</a:t>
            </a:r>
            <a:r>
              <a:rPr lang="en-US" sz="2800" dirty="0" smtClean="0">
                <a:sym typeface="Wingdings" pitchFamily="2" charset="2"/>
              </a:rPr>
              <a:t> </a:t>
            </a:r>
            <a:r>
              <a:rPr lang="en-US" sz="2800" dirty="0" err="1" smtClean="0">
                <a:sym typeface="Wingdings" pitchFamily="2" charset="2"/>
              </a:rPr>
              <a:t>dạy</a:t>
            </a:r>
            <a:r>
              <a:rPr lang="en-US" sz="2800" dirty="0" smtClean="0">
                <a:sym typeface="Wingdings" pitchFamily="2" charset="2"/>
              </a:rPr>
              <a:t> </a:t>
            </a:r>
            <a:r>
              <a:rPr lang="en-US" sz="2800" dirty="0" err="1" smtClean="0">
                <a:sym typeface="Wingdings" pitchFamily="2" charset="2"/>
              </a:rPr>
              <a:t>của</a:t>
            </a:r>
            <a:r>
              <a:rPr lang="en-US" sz="2800" dirty="0" smtClean="0">
                <a:sym typeface="Wingdings" pitchFamily="2" charset="2"/>
              </a:rPr>
              <a:t> </a:t>
            </a:r>
            <a:r>
              <a:rPr lang="en-US" sz="2800" dirty="0" err="1" smtClean="0">
                <a:sym typeface="Wingdings" pitchFamily="2" charset="2"/>
              </a:rPr>
              <a:t>Phật</a:t>
            </a:r>
            <a:endParaRPr lang="en-US" sz="2800" dirty="0" smtClean="0"/>
          </a:p>
          <a:p>
            <a:pPr>
              <a:buNone/>
            </a:pPr>
            <a:r>
              <a:rPr lang="en-US" sz="2800" dirty="0" smtClean="0"/>
              <a:t>- </a:t>
            </a:r>
            <a:r>
              <a:rPr lang="en-US" sz="2800" dirty="0" err="1" smtClean="0"/>
              <a:t>Ngũ</a:t>
            </a:r>
            <a:r>
              <a:rPr lang="en-US" sz="2800" dirty="0" smtClean="0"/>
              <a:t> </a:t>
            </a:r>
            <a:r>
              <a:rPr lang="en-US" sz="2800" dirty="0" err="1" smtClean="0"/>
              <a:t>pháp</a:t>
            </a:r>
            <a:r>
              <a:rPr lang="en-US" sz="2800" dirty="0" smtClean="0"/>
              <a:t> </a:t>
            </a:r>
            <a:r>
              <a:rPr lang="en-US" sz="2800" dirty="0" err="1" smtClean="0"/>
              <a:t>Pháp</a:t>
            </a:r>
            <a:r>
              <a:rPr lang="en-US" sz="2800" dirty="0" smtClean="0"/>
              <a:t> </a:t>
            </a:r>
            <a:r>
              <a:rPr lang="en-US" sz="2800" dirty="0" err="1" smtClean="0"/>
              <a:t>thân</a:t>
            </a:r>
            <a:r>
              <a:rPr lang="en-US" sz="2800" dirty="0" err="1" smtClean="0">
                <a:sym typeface="Wingdings" pitchFamily="2" charset="2"/>
              </a:rPr>
              <a:t>công</a:t>
            </a:r>
            <a:r>
              <a:rPr lang="en-US" sz="2800" dirty="0" smtClean="0">
                <a:sym typeface="Wingdings" pitchFamily="2" charset="2"/>
              </a:rPr>
              <a:t> </a:t>
            </a:r>
            <a:r>
              <a:rPr lang="en-US" sz="2800" dirty="0" err="1" smtClean="0">
                <a:sym typeface="Wingdings" pitchFamily="2" charset="2"/>
              </a:rPr>
              <a:t>đức</a:t>
            </a:r>
            <a:r>
              <a:rPr lang="en-US" sz="2800" dirty="0" smtClean="0">
                <a:sym typeface="Wingdings" pitchFamily="2" charset="2"/>
              </a:rPr>
              <a:t> </a:t>
            </a:r>
            <a:r>
              <a:rPr lang="en-US" sz="2800" dirty="0" err="1" smtClean="0">
                <a:sym typeface="Wingdings" pitchFamily="2" charset="2"/>
              </a:rPr>
              <a:t>của</a:t>
            </a:r>
            <a:r>
              <a:rPr lang="en-US" sz="2800" dirty="0" smtClean="0">
                <a:sym typeface="Wingdings" pitchFamily="2" charset="2"/>
              </a:rPr>
              <a:t> </a:t>
            </a:r>
            <a:r>
              <a:rPr lang="en-US" sz="2800" smtClean="0">
                <a:sym typeface="Wingdings" pitchFamily="2" charset="2"/>
              </a:rPr>
              <a:t>Phật</a:t>
            </a:r>
            <a:endParaRPr lang="en-US" sz="28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z="3200" dirty="0" err="1" smtClean="0">
                <a:latin typeface="Times New Roman" pitchFamily="18" charset="0"/>
                <a:cs typeface="Times New Roman" pitchFamily="18" charset="0"/>
              </a:rPr>
              <a:t>Pháp</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thân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tự</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tại</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5181600"/>
          </a:xfrm>
        </p:spPr>
        <p:txBody>
          <a:bodyPr>
            <a:noAutofit/>
          </a:bodyPr>
          <a:lstStyle/>
          <a:p>
            <a:r>
              <a:rPr lang="en-US" sz="2800" dirty="0" err="1" smtClean="0">
                <a:latin typeface="Times New Roman" pitchFamily="18" charset="0"/>
                <a:cs typeface="Times New Roman" pitchFamily="18" charset="0"/>
              </a:rPr>
              <a:t>Thọ</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Tâm</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Chúng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cụ</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Nghiệp</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Sinh</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Thắng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giải</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Nguyện</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Thần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lực</a:t>
            </a:r>
            <a:r>
              <a:rPr lang="en-US" sz="2800" dirty="0" smtClean="0">
                <a:latin typeface="Times New Roman" pitchFamily="18" charset="0"/>
                <a:cs typeface="Times New Roman" pitchFamily="18" charset="0"/>
              </a:rPr>
              <a:t> </a:t>
            </a:r>
          </a:p>
          <a:p>
            <a:r>
              <a:rPr lang="en-US" sz="2800" dirty="0" err="1" smtClean="0">
                <a:latin typeface="Times New Roman" pitchFamily="18" charset="0"/>
                <a:cs typeface="Times New Roman" pitchFamily="18" charset="0"/>
              </a:rPr>
              <a:t>Trí</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Pháp</a:t>
            </a:r>
            <a:endParaRPr lang="en-US" sz="2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latin typeface="Times New Roman" pitchFamily="18" charset="0"/>
                <a:cs typeface="Times New Roman" pitchFamily="18" charset="0"/>
              </a:rPr>
              <a:t>b.</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Báo</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thân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Sambhogakāya</a:t>
            </a:r>
            <a:r>
              <a:rPr lang="en-US" sz="3200" b="1"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rmAutofit/>
          </a:bodyPr>
          <a:lstStyle/>
          <a:p>
            <a:pPr lvl="0"/>
            <a:r>
              <a:rPr lang="en-US" sz="2800" dirty="0" err="1" smtClean="0">
                <a:latin typeface="Times New Roman" pitchFamily="18" charset="0"/>
                <a:cs typeface="Times New Roman" pitchFamily="18" charset="0"/>
              </a:rPr>
              <a:t>Báo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Báo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Thọ</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dụng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Thọ</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lạc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Thọ</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lạc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Báo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Thực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Đệ</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nhị</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quả</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báo</a:t>
            </a:r>
            <a:endParaRPr lang="en-US" sz="2800" dirty="0" smtClean="0">
              <a:latin typeface="Times New Roman" pitchFamily="18" charset="0"/>
              <a:cs typeface="Times New Roman" pitchFamily="18" charset="0"/>
            </a:endParaRPr>
          </a:p>
          <a:p>
            <a:r>
              <a:rPr lang="en-US" sz="2800" dirty="0" err="1" smtClean="0"/>
              <a:t>Đầy</a:t>
            </a:r>
            <a:r>
              <a:rPr lang="en-US" sz="2800" dirty="0" smtClean="0"/>
              <a:t> </a:t>
            </a:r>
            <a:r>
              <a:rPr lang="en-US" sz="2800" dirty="0" err="1" smtClean="0"/>
              <a:t>đủ</a:t>
            </a:r>
            <a:r>
              <a:rPr lang="en-US" sz="2800" dirty="0" smtClean="0"/>
              <a:t> 32 </a:t>
            </a:r>
            <a:r>
              <a:rPr lang="en-US" sz="2800" dirty="0" err="1" smtClean="0"/>
              <a:t>tướng</a:t>
            </a:r>
            <a:r>
              <a:rPr lang="en-US" sz="2800" dirty="0" smtClean="0"/>
              <a:t> </a:t>
            </a:r>
            <a:r>
              <a:rPr lang="en-US" sz="2800" dirty="0" err="1" smtClean="0"/>
              <a:t>tốt</a:t>
            </a:r>
            <a:r>
              <a:rPr lang="en-US" sz="2800" dirty="0" smtClean="0"/>
              <a:t>, 80 </a:t>
            </a:r>
            <a:r>
              <a:rPr lang="en-US" sz="2800" dirty="0" err="1" smtClean="0"/>
              <a:t>vẻ</a:t>
            </a:r>
            <a:r>
              <a:rPr lang="en-US" sz="2800" dirty="0" smtClean="0"/>
              <a:t> </a:t>
            </a:r>
            <a:r>
              <a:rPr lang="en-US" sz="2800" dirty="0" err="1" smtClean="0"/>
              <a:t>đẹp</a:t>
            </a:r>
            <a:endParaRPr lang="en-US" sz="2800" dirty="0" smtClean="0"/>
          </a:p>
          <a:p>
            <a:r>
              <a:rPr lang="en-US" sz="2800" dirty="0" err="1" smtClean="0">
                <a:latin typeface="Times New Roman" pitchFamily="18" charset="0"/>
                <a:cs typeface="Times New Roman" pitchFamily="18" charset="0"/>
              </a:rPr>
              <a:t>Thành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tựu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nhờ</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tập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endParaRPr lang="en-US" sz="28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smtClean="0">
                <a:latin typeface="Times New Roman" pitchFamily="18" charset="0"/>
                <a:cs typeface="Times New Roman" pitchFamily="18" charset="0"/>
              </a:rPr>
              <a:t>c. </a:t>
            </a:r>
            <a:r>
              <a:rPr lang="en-US" sz="3200" b="1" dirty="0" err="1" smtClean="0">
                <a:latin typeface="Times New Roman" pitchFamily="18" charset="0"/>
                <a:cs typeface="Times New Roman" pitchFamily="18" charset="0"/>
              </a:rPr>
              <a:t>Ứng</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Hoá</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thân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Nirmāṇakāya</a:t>
            </a:r>
            <a:r>
              <a:rPr lang="en-US" sz="3200" b="1"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r>
              <a:rPr lang="en-US" sz="2800" dirty="0" err="1" smtClean="0">
                <a:latin typeface="Times New Roman" pitchFamily="18" charset="0"/>
                <a:cs typeface="Times New Roman" pitchFamily="18" charset="0"/>
              </a:rPr>
              <a:t>Ứng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Ứng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Ứng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lai</a:t>
            </a:r>
            <a:endParaRPr lang="en-US" sz="2800" dirty="0" smtClean="0">
              <a:latin typeface="Times New Roman" pitchFamily="18" charset="0"/>
              <a:cs typeface="Times New Roman" pitchFamily="18" charset="0"/>
            </a:endParaRPr>
          </a:p>
          <a:p>
            <a:pPr lvl="0"/>
            <a:r>
              <a:rPr lang="en-US" sz="2800" dirty="0" err="1" smtClean="0">
                <a:latin typeface="Times New Roman" pitchFamily="18" charset="0"/>
                <a:cs typeface="Times New Roman" pitchFamily="18" charset="0"/>
              </a:rPr>
              <a:t>Ứng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hoá</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Ứng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hoá</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Đức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lịch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sư</a:t>
            </a:r>
            <a:r>
              <a:rPr lang="en-US" sz="2800" dirty="0" smtClean="0">
                <a:latin typeface="Times New Roman" pitchFamily="18" charset="0"/>
                <a:cs typeface="Times New Roman" pitchFamily="18" charset="0"/>
              </a:rPr>
              <a:t>̉</a:t>
            </a:r>
          </a:p>
          <a:p>
            <a:r>
              <a:rPr lang="en-US" sz="2800" dirty="0" err="1" smtClean="0">
                <a:latin typeface="Times New Roman" pitchFamily="18" charset="0"/>
                <a:cs typeface="Times New Roman" pitchFamily="18" charset="0"/>
              </a:rPr>
              <a:t>Hiển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hiện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nhiều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cách</a:t>
            </a:r>
            <a:endParaRPr lang="en-US" sz="2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r>
              <a:rPr lang="en-US" sz="3200" b="1" dirty="0" smtClean="0">
                <a:latin typeface="Times New Roman" pitchFamily="18" charset="0"/>
                <a:cs typeface="Times New Roman" pitchFamily="18" charset="0"/>
              </a:rPr>
              <a:t>c. </a:t>
            </a:r>
            <a:r>
              <a:rPr lang="en-US" sz="3200" b="1" dirty="0" err="1" smtClean="0">
                <a:latin typeface="Times New Roman" pitchFamily="18" charset="0"/>
                <a:cs typeface="Times New Roman" pitchFamily="18" charset="0"/>
              </a:rPr>
              <a:t>Quan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hệ</a:t>
            </a:r>
            <a:r>
              <a:rPr lang="en-US" sz="3200" b="1" dirty="0" smtClean="0">
                <a:latin typeface="Times New Roman" pitchFamily="18" charset="0"/>
                <a:cs typeface="Times New Roman" pitchFamily="18" charset="0"/>
              </a:rPr>
              <a:t> Tam </a:t>
            </a:r>
            <a:r>
              <a:rPr lang="en-US" sz="3200" b="1" dirty="0" err="1" smtClean="0">
                <a:latin typeface="Times New Roman" pitchFamily="18" charset="0"/>
                <a:cs typeface="Times New Roman" pitchFamily="18" charset="0"/>
              </a:rPr>
              <a:t>thân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486400"/>
          </a:xfrm>
        </p:spPr>
        <p:txBody>
          <a:bodyPr>
            <a:normAutofit lnSpcReduction="10000"/>
          </a:bodyPr>
          <a:lstStyle/>
          <a:p>
            <a:r>
              <a:rPr lang="en-US" sz="2800" b="1" dirty="0" err="1" smtClean="0">
                <a:latin typeface="Times New Roman" pitchFamily="18" charset="0"/>
                <a:cs typeface="Times New Roman" pitchFamily="18" charset="0"/>
              </a:rPr>
              <a:t>Sai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khác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giữa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Báo</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thân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Pháp</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thân</a:t>
            </a:r>
            <a:endParaRPr lang="en-US" sz="2800" b="1"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Báo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sắc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thể</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thấy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được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phi </a:t>
            </a:r>
            <a:r>
              <a:rPr lang="en-US" sz="2800" dirty="0" err="1" smtClean="0">
                <a:latin typeface="Times New Roman" pitchFamily="18" charset="0"/>
                <a:cs typeface="Times New Roman" pitchFamily="18" charset="0"/>
              </a:rPr>
              <a:t>hữu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sắc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phi </a:t>
            </a:r>
            <a:r>
              <a:rPr lang="en-US" sz="2800" dirty="0" err="1" smtClean="0">
                <a:latin typeface="Times New Roman" pitchFamily="18" charset="0"/>
                <a:cs typeface="Times New Roman" pitchFamily="18" charset="0"/>
              </a:rPr>
              <a:t>vô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sắc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endParaRPr lang="en-US" sz="2800"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Báo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thấy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sai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biệt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bất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động</a:t>
            </a:r>
            <a:endParaRPr lang="en-US" sz="2800"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Tịnh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độ</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của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Báo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bao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gồm</a:t>
            </a:r>
            <a:r>
              <a:rPr lang="en-US" sz="2800" dirty="0" smtClean="0">
                <a:latin typeface="Times New Roman" pitchFamily="18" charset="0"/>
                <a:cs typeface="Times New Roman" pitchFamily="18" charset="0"/>
              </a:rPr>
              <a:t>: Tam </a:t>
            </a:r>
            <a:r>
              <a:rPr lang="en-US" sz="2800" dirty="0" err="1" smtClean="0">
                <a:latin typeface="Times New Roman" pitchFamily="18" charset="0"/>
                <a:cs typeface="Times New Roman" pitchFamily="18" charset="0"/>
              </a:rPr>
              <a:t>thừa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và</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thiên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Tịnh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độ</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của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Pháp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chỉ</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biết</a:t>
            </a:r>
            <a:endParaRPr lang="en-US" sz="2800" b="1" dirty="0" smtClean="0">
              <a:latin typeface="Times New Roman" pitchFamily="18" charset="0"/>
              <a:cs typeface="Times New Roman" pitchFamily="18" charset="0"/>
            </a:endParaRPr>
          </a:p>
          <a:p>
            <a:pPr lvl="0"/>
            <a:r>
              <a:rPr lang="en-US" sz="2800" b="1" dirty="0" err="1" smtClean="0">
                <a:latin typeface="Times New Roman" pitchFamily="18" charset="0"/>
                <a:cs typeface="Times New Roman" pitchFamily="18" charset="0"/>
              </a:rPr>
              <a:t>Sai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khác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giữa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Ứng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thân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Báo</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thân</a:t>
            </a:r>
            <a:endParaRPr lang="en-US" sz="2800" dirty="0" smtClean="0">
              <a:latin typeface="Times New Roman" pitchFamily="18" charset="0"/>
              <a:cs typeface="Times New Roman" pitchFamily="18" charset="0"/>
            </a:endParaRPr>
          </a:p>
          <a:p>
            <a:pPr>
              <a:buNone/>
            </a:pPr>
            <a:r>
              <a:rPr lang="en-US" dirty="0" smtClean="0"/>
              <a:t>+ </a:t>
            </a:r>
            <a:r>
              <a:rPr lang="en-US" dirty="0" err="1" smtClean="0"/>
              <a:t>Ứng</a:t>
            </a:r>
            <a:r>
              <a:rPr lang="en-US" dirty="0" smtClean="0"/>
              <a:t> </a:t>
            </a:r>
            <a:r>
              <a:rPr lang="en-US" dirty="0" err="1" smtClean="0"/>
              <a:t>thân</a:t>
            </a:r>
            <a:r>
              <a:rPr lang="en-US" dirty="0" smtClean="0"/>
              <a:t> </a:t>
            </a:r>
            <a:r>
              <a:rPr lang="en-US" dirty="0" err="1" smtClean="0"/>
              <a:t>tuỳ</a:t>
            </a:r>
            <a:r>
              <a:rPr lang="en-US" dirty="0" smtClean="0"/>
              <a:t> </a:t>
            </a:r>
            <a:r>
              <a:rPr lang="en-US" dirty="0" err="1" smtClean="0"/>
              <a:t>loại</a:t>
            </a:r>
            <a:r>
              <a:rPr lang="en-US" dirty="0" smtClean="0"/>
              <a:t> </a:t>
            </a:r>
            <a:r>
              <a:rPr lang="en-US" dirty="0" err="1" smtClean="0"/>
              <a:t>thị</a:t>
            </a:r>
            <a:r>
              <a:rPr lang="en-US" dirty="0" smtClean="0"/>
              <a:t> </a:t>
            </a:r>
            <a:r>
              <a:rPr lang="en-US" dirty="0" err="1" smtClean="0"/>
              <a:t>hiện</a:t>
            </a:r>
            <a:endParaRPr lang="en-US" dirty="0" smtClean="0"/>
          </a:p>
          <a:p>
            <a:pPr>
              <a:buNone/>
            </a:pPr>
            <a:r>
              <a:rPr lang="en-US" dirty="0" smtClean="0"/>
              <a:t>+</a:t>
            </a:r>
            <a:r>
              <a:rPr lang="en-US" dirty="0" err="1" smtClean="0"/>
              <a:t>Ứng</a:t>
            </a:r>
            <a:r>
              <a:rPr lang="en-US" dirty="0" smtClean="0"/>
              <a:t> </a:t>
            </a:r>
            <a:r>
              <a:rPr lang="en-US" dirty="0" err="1" smtClean="0"/>
              <a:t>thân</a:t>
            </a:r>
            <a:r>
              <a:rPr lang="en-US" dirty="0" smtClean="0"/>
              <a:t> </a:t>
            </a:r>
            <a:r>
              <a:rPr lang="en-US" dirty="0" err="1" smtClean="0"/>
              <a:t>chẳng</a:t>
            </a:r>
            <a:r>
              <a:rPr lang="en-US" dirty="0" smtClean="0"/>
              <a:t> </a:t>
            </a:r>
            <a:r>
              <a:rPr lang="en-US" dirty="0" err="1" smtClean="0"/>
              <a:t>có</a:t>
            </a:r>
            <a:r>
              <a:rPr lang="en-US" dirty="0" smtClean="0"/>
              <a:t> </a:t>
            </a:r>
            <a:r>
              <a:rPr lang="en-US" dirty="0" err="1" smtClean="0"/>
              <a:t>thể</a:t>
            </a:r>
            <a:r>
              <a:rPr lang="en-US" dirty="0" smtClean="0"/>
              <a:t> </a:t>
            </a:r>
            <a:r>
              <a:rPr lang="en-US" dirty="0" err="1" smtClean="0"/>
              <a:t>thọ</a:t>
            </a:r>
            <a:r>
              <a:rPr lang="en-US" dirty="0" smtClean="0"/>
              <a:t> </a:t>
            </a:r>
            <a:r>
              <a:rPr lang="en-US" dirty="0" err="1" smtClean="0"/>
              <a:t>dụng</a:t>
            </a:r>
            <a:r>
              <a:rPr lang="en-US" dirty="0" smtClean="0"/>
              <a:t> </a:t>
            </a:r>
            <a:r>
              <a:rPr lang="en-US" dirty="0" err="1" smtClean="0"/>
              <a:t>vô</a:t>
            </a:r>
            <a:r>
              <a:rPr lang="en-US" dirty="0" smtClean="0"/>
              <a:t> </a:t>
            </a:r>
            <a:r>
              <a:rPr lang="en-US" dirty="0" err="1" smtClean="0"/>
              <a:t>biên</a:t>
            </a:r>
            <a:r>
              <a:rPr lang="en-US" dirty="0" smtClean="0"/>
              <a:t> </a:t>
            </a:r>
            <a:r>
              <a:rPr lang="en-US" dirty="0" err="1" smtClean="0"/>
              <a:t>pháp</a:t>
            </a:r>
            <a:r>
              <a:rPr lang="en-US" dirty="0" smtClean="0"/>
              <a:t> </a:t>
            </a:r>
            <a:r>
              <a:rPr lang="en-US" dirty="0" err="1" smtClean="0"/>
              <a:t>lạc</a:t>
            </a:r>
            <a:endParaRPr lang="en-US" dirty="0" smtClean="0"/>
          </a:p>
          <a:p>
            <a:pPr>
              <a:buNone/>
            </a:pPr>
            <a:r>
              <a:rPr lang="en-US" dirty="0" smtClean="0"/>
              <a:t>+</a:t>
            </a:r>
            <a:r>
              <a:rPr lang="en-US" dirty="0" err="1" smtClean="0"/>
              <a:t>Ứng</a:t>
            </a:r>
            <a:r>
              <a:rPr lang="en-US" dirty="0" smtClean="0"/>
              <a:t> </a:t>
            </a:r>
            <a:r>
              <a:rPr lang="en-US" dirty="0" err="1" smtClean="0"/>
              <a:t>thân</a:t>
            </a:r>
            <a:r>
              <a:rPr lang="en-US" dirty="0" smtClean="0"/>
              <a:t> </a:t>
            </a:r>
            <a:r>
              <a:rPr lang="en-US" dirty="0" err="1" smtClean="0"/>
              <a:t>sắc</a:t>
            </a:r>
            <a:r>
              <a:rPr lang="en-US" dirty="0" smtClean="0"/>
              <a:t> </a:t>
            </a:r>
            <a:r>
              <a:rPr lang="en-US" dirty="0" err="1" smtClean="0"/>
              <a:t>tướng</a:t>
            </a:r>
            <a:r>
              <a:rPr lang="en-US" dirty="0" smtClean="0"/>
              <a:t> </a:t>
            </a:r>
            <a:r>
              <a:rPr lang="en-US" dirty="0" err="1" smtClean="0"/>
              <a:t>có</a:t>
            </a:r>
            <a:r>
              <a:rPr lang="en-US" dirty="0" smtClean="0"/>
              <a:t> </a:t>
            </a:r>
            <a:r>
              <a:rPr lang="en-US" dirty="0" err="1" smtClean="0"/>
              <a:t>hạn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3200" b="1" dirty="0" smtClean="0">
                <a:latin typeface="Times New Roman" pitchFamily="18" charset="0"/>
                <a:cs typeface="Times New Roman" pitchFamily="18" charset="0"/>
              </a:rPr>
              <a:t>e. </a:t>
            </a:r>
            <a:r>
              <a:rPr lang="en-US" sz="3200" b="1" dirty="0" err="1" smtClean="0">
                <a:latin typeface="Times New Roman" pitchFamily="18" charset="0"/>
                <a:cs typeface="Times New Roman" pitchFamily="18" charset="0"/>
              </a:rPr>
              <a:t>Công</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đức</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của</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ba</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thân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562600"/>
          </a:xfrm>
        </p:spPr>
        <p:txBody>
          <a:bodyPr>
            <a:normAutofit fontScale="70000" lnSpcReduction="20000"/>
          </a:bodyPr>
          <a:lstStyle/>
          <a:p>
            <a:pPr algn="just"/>
            <a:r>
              <a:rPr lang="en-US" dirty="0" err="1" smtClean="0">
                <a:latin typeface="Times New Roman" pitchFamily="18" charset="0"/>
                <a:cs typeface="Times New Roman" pitchFamily="18" charset="0"/>
              </a:rPr>
              <a:t>Tứ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sơ</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uý</a:t>
            </a:r>
            <a:endParaRPr lang="en-US" dirty="0" smtClean="0">
              <a:latin typeface="Times New Roman" pitchFamily="18" charset="0"/>
              <a:cs typeface="Times New Roman" pitchFamily="18" charset="0"/>
            </a:endParaRPr>
          </a:p>
          <a:p>
            <a:pPr algn="just">
              <a:spcBef>
                <a:spcPts val="0"/>
              </a:spcBef>
            </a:pPr>
            <a:r>
              <a:rPr lang="en-US" dirty="0" err="1" smtClean="0">
                <a:latin typeface="Times New Roman" pitchFamily="18" charset="0"/>
                <a:cs typeface="Times New Roman" pitchFamily="18" charset="0"/>
              </a:rPr>
              <a:t>Ngũ</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chủng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thậm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thâm</a:t>
            </a:r>
            <a:r>
              <a:rPr lang="en-US" dirty="0" smtClean="0">
                <a:latin typeface="Times New Roman" pitchFamily="18" charset="0"/>
                <a:cs typeface="Times New Roman" pitchFamily="18" charset="0"/>
              </a:rPr>
              <a:t>:</a:t>
            </a:r>
          </a:p>
          <a:p>
            <a:pPr marL="514350" indent="-514350" algn="just">
              <a:spcBef>
                <a:spcPts val="0"/>
              </a:spcBef>
              <a:buNone/>
            </a:pPr>
            <a:r>
              <a:rPr lang="en-US" dirty="0" smtClean="0">
                <a:latin typeface="Times New Roman" pitchFamily="18" charset="0"/>
                <a:cs typeface="Times New Roman" pitchFamily="18" charset="0"/>
              </a:rPr>
              <a:t>1.   </a:t>
            </a:r>
            <a:r>
              <a:rPr lang="vi-VN" dirty="0" smtClean="0">
                <a:latin typeface="Times New Roman" pitchFamily="18" charset="0"/>
                <a:cs typeface="Times New Roman" pitchFamily="18" charset="0"/>
              </a:rPr>
              <a:t>Nghĩa thâm sâu: Là nghĩa rất sâu, cái nghĩa về trí tánh mà đức Như Lai Ngài chứng, mầu nhiệm chẳng có thể nghĩ bàn được.</a:t>
            </a:r>
          </a:p>
          <a:p>
            <a:pPr algn="just">
              <a:spcBef>
                <a:spcPts val="0"/>
              </a:spcBef>
              <a:buNone/>
            </a:pPr>
            <a:r>
              <a:rPr lang="vi-VN" dirty="0" smtClean="0">
                <a:latin typeface="Times New Roman" pitchFamily="18" charset="0"/>
                <a:cs typeface="Times New Roman" pitchFamily="18" charset="0"/>
              </a:rPr>
              <a:t>2. Thật thể thậm thâm: Là thể chân thật rất thâm sâu, cái lý về lý chơn thật mà Đức Như Lai Ngài chứng, chẳng không chẳng có, chẳng giống, chẳng khác mà cũng chẳng có thể nghĩ bàn được.</a:t>
            </a:r>
            <a:endParaRPr lang="en-US" dirty="0" smtClean="0">
              <a:latin typeface="Times New Roman" pitchFamily="18" charset="0"/>
              <a:cs typeface="Times New Roman" pitchFamily="18" charset="0"/>
            </a:endParaRPr>
          </a:p>
          <a:p>
            <a:pPr algn="just">
              <a:spcBef>
                <a:spcPts val="0"/>
              </a:spcBef>
              <a:buNone/>
            </a:pPr>
            <a:r>
              <a:rPr lang="vi-VN" dirty="0" smtClean="0">
                <a:latin typeface="Times New Roman" pitchFamily="18" charset="0"/>
                <a:cs typeface="Times New Roman" pitchFamily="18" charset="0"/>
              </a:rPr>
              <a:t>3. Nội chứng thậm thâm: Sự chứng bên trong rất thâm sâu,cái trí biết tất cả mà Đức Như Lai Ngài được, rất thậm thâm không lường, cái môn trí huệ của Ngài khó hiểu, khó thể nhập.</a:t>
            </a:r>
            <a:endParaRPr lang="en-US" dirty="0" smtClean="0">
              <a:latin typeface="Times New Roman" pitchFamily="18" charset="0"/>
              <a:cs typeface="Times New Roman" pitchFamily="18" charset="0"/>
            </a:endParaRPr>
          </a:p>
          <a:p>
            <a:pPr algn="just">
              <a:spcBef>
                <a:spcPts val="0"/>
              </a:spcBef>
              <a:buNone/>
            </a:pPr>
            <a:r>
              <a:rPr lang="vi-VN" dirty="0" smtClean="0">
                <a:latin typeface="Times New Roman" pitchFamily="18" charset="0"/>
                <a:cs typeface="Times New Roman" pitchFamily="18" charset="0"/>
              </a:rPr>
              <a:t>4. Y thậm thâm: Là chỗ nương trụ rất thâm, cái pháp thể chơn như mà Đức Như Lai Ngài chứng khắp tất cả mọi nơi, không nhiễm, không tịnh, chẳng biến, chẳng dời, chẳng tới chẳng lui.</a:t>
            </a:r>
          </a:p>
          <a:p>
            <a:pPr algn="just">
              <a:spcBef>
                <a:spcPts val="0"/>
              </a:spcBef>
              <a:buNone/>
            </a:pPr>
            <a:r>
              <a:rPr lang="vi-VN" dirty="0" smtClean="0">
                <a:latin typeface="Times New Roman" pitchFamily="18" charset="0"/>
                <a:cs typeface="Times New Roman" pitchFamily="18" charset="0"/>
              </a:rPr>
              <a:t>5. Vô lượng thậm thâm: Là đạo vô thượng rất thâm sâu, là đạo chánh giác vô thượng mà đức Như Lai chứng đắc, hết thảy các bậc Thanh Văn, Bích Chi đều chẳng nghĩ bàn được vậy, nên gọi là Vô lượng thậm thâm.</a:t>
            </a:r>
          </a:p>
          <a:p>
            <a:pPr algn="just">
              <a:spcBef>
                <a:spcPts val="0"/>
              </a:spcBef>
            </a:pPr>
            <a:r>
              <a:rPr lang="en-US" dirty="0" err="1" smtClean="0">
                <a:latin typeface="Times New Roman" pitchFamily="18" charset="0"/>
                <a:cs typeface="Times New Roman" pitchFamily="18" charset="0"/>
              </a:rPr>
              <a:t>Thập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bát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bất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cộng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pháp</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smtClean="0">
                <a:latin typeface="Times New Roman" pitchFamily="18" charset="0"/>
                <a:cs typeface="Times New Roman" pitchFamily="18" charset="0"/>
              </a:rPr>
              <a:t>B. </a:t>
            </a:r>
            <a:r>
              <a:rPr lang="en-US" sz="3200" b="1" dirty="0" err="1" smtClean="0">
                <a:latin typeface="Times New Roman" pitchFamily="18" charset="0"/>
                <a:cs typeface="Times New Roman" pitchFamily="18" charset="0"/>
              </a:rPr>
              <a:t>Phật</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hiệu佛號</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953000"/>
          </a:xfrm>
        </p:spPr>
        <p:txBody>
          <a:bodyPr/>
          <a:lstStyle/>
          <a:p>
            <a:r>
              <a:rPr lang="en-US" sz="2800" dirty="0" err="1" smtClean="0">
                <a:latin typeface="Times New Roman" pitchFamily="18" charset="0"/>
                <a:cs typeface="Times New Roman" pitchFamily="18" charset="0"/>
              </a:rPr>
              <a:t>Thập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Hiệu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kinh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Bô</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tát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Địa</a:t>
            </a:r>
            <a:r>
              <a:rPr lang="en-US" sz="2800" dirty="0" smtClean="0">
                <a:latin typeface="Times New Roman" pitchFamily="18" charset="0"/>
                <a:cs typeface="Times New Roman" pitchFamily="18" charset="0"/>
              </a:rPr>
              <a:t> Trì </a:t>
            </a:r>
            <a:r>
              <a:rPr lang="en-US" sz="2800" dirty="0" err="1" smtClean="0">
                <a:latin typeface="Times New Roman" pitchFamily="18" charset="0"/>
                <a:cs typeface="Times New Roman" pitchFamily="18" charset="0"/>
              </a:rPr>
              <a:t>kinh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Đại</a:t>
            </a:r>
            <a:r>
              <a:rPr lang="en-US" sz="2800" dirty="0" smtClean="0">
                <a:latin typeface="Times New Roman" pitchFamily="18" charset="0"/>
                <a:cs typeface="Times New Roman" pitchFamily="18" charset="0"/>
              </a:rPr>
              <a:t> Trí </a:t>
            </a:r>
            <a:r>
              <a:rPr lang="en-US" sz="2800" dirty="0" err="1" smtClean="0">
                <a:latin typeface="Times New Roman" pitchFamily="18" charset="0"/>
                <a:cs typeface="Times New Roman" pitchFamily="18" charset="0"/>
              </a:rPr>
              <a:t>Đô</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luận</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如來．應供．正等覺．明行足．善逝．世間解無上士．調御丈夫．天人師．佛．世尊</a:t>
            </a:r>
            <a:r>
              <a:rPr lang="en-US" sz="2800" dirty="0" smtClean="0">
                <a:latin typeface="Times New Roman" pitchFamily="18" charset="0"/>
                <a:cs typeface="Times New Roman" pitchFamily="18" charset="0"/>
              </a:rPr>
              <a:t>。(Đ.17.719.3)</a:t>
            </a:r>
          </a:p>
          <a:p>
            <a:r>
              <a:rPr lang="en-US" sz="2800" dirty="0" err="1" smtClean="0">
                <a:latin typeface="Times New Roman" pitchFamily="18" charset="0"/>
                <a:cs typeface="Times New Roman" pitchFamily="18" charset="0"/>
              </a:rPr>
              <a:t>謂如來</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應供</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正遍知</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明行足</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善逝</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世間解</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無上</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調御</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天人師</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佛世尊</a:t>
            </a:r>
            <a:r>
              <a:rPr lang="en-US" sz="2800" dirty="0" smtClean="0">
                <a:latin typeface="Times New Roman" pitchFamily="18" charset="0"/>
                <a:cs typeface="Times New Roman" pitchFamily="18" charset="0"/>
              </a:rPr>
              <a:t>。(Đ.32.242.1)</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err="1" smtClean="0">
                <a:latin typeface="Times New Roman" pitchFamily="18" charset="0"/>
                <a:cs typeface="Times New Roman" pitchFamily="18" charset="0"/>
              </a:rPr>
              <a:t>Nguồn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nghiên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cứu</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059363"/>
          </a:xfrm>
        </p:spPr>
        <p:txBody>
          <a:bodyPr/>
          <a:lstStyle/>
          <a:p>
            <a:r>
              <a:rPr lang="en-US" b="1" i="1" dirty="0" err="1" smtClean="0">
                <a:latin typeface="Times New Roman" pitchFamily="18" charset="0"/>
                <a:cs typeface="Times New Roman" pitchFamily="18" charset="0"/>
              </a:rPr>
              <a:t>Nguyên</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Thủy</a:t>
            </a:r>
            <a:r>
              <a:rPr lang="en-US" b="1"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Trường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bộ</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Trung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bộ</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Chuyện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tiền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thân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Jātaka</a:t>
            </a:r>
            <a:r>
              <a:rPr lang="en-US" dirty="0" smtClean="0">
                <a:latin typeface="Times New Roman" pitchFamily="18" charset="0"/>
                <a:cs typeface="Times New Roman" pitchFamily="18" charset="0"/>
              </a:rPr>
              <a:t>). </a:t>
            </a:r>
          </a:p>
          <a:p>
            <a:r>
              <a:rPr lang="en-US" b="1" i="1" dirty="0" err="1" smtClean="0">
                <a:latin typeface="Times New Roman" pitchFamily="18" charset="0"/>
                <a:cs typeface="Times New Roman" pitchFamily="18" charset="0"/>
              </a:rPr>
              <a:t>Đại</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chúng</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bộ</a:t>
            </a:r>
            <a:r>
              <a:rPr lang="en-US" b="1"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Mahāsanghika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thì</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có</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Đại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sự</a:t>
            </a:r>
            <a:r>
              <a:rPr lang="en-US" dirty="0" smtClean="0">
                <a:latin typeface="Times New Roman" pitchFamily="18" charset="0"/>
                <a:cs typeface="Times New Roman" pitchFamily="18" charset="0"/>
              </a:rPr>
              <a:t> 大 事(</a:t>
            </a:r>
            <a:r>
              <a:rPr lang="en-US" dirty="0" err="1" smtClean="0">
                <a:latin typeface="Times New Roman" pitchFamily="18" charset="0"/>
                <a:cs typeface="Times New Roman" pitchFamily="18" charset="0"/>
              </a:rPr>
              <a:t>Mahāvastu</a:t>
            </a:r>
            <a:r>
              <a:rPr lang="en-US" dirty="0" smtClean="0">
                <a:latin typeface="Times New Roman" pitchFamily="18" charset="0"/>
                <a:cs typeface="Times New Roman" pitchFamily="18" charset="0"/>
              </a:rPr>
              <a:t>)</a:t>
            </a:r>
          </a:p>
          <a:p>
            <a:r>
              <a:rPr lang="en-US" b="1" i="1" dirty="0" err="1" smtClean="0">
                <a:latin typeface="Times New Roman" pitchFamily="18" charset="0"/>
                <a:cs typeface="Times New Roman" pitchFamily="18" charset="0"/>
              </a:rPr>
              <a:t>Đại</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thừa</a:t>
            </a:r>
            <a:r>
              <a:rPr lang="en-US" b="1"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Thần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Thông</a:t>
            </a:r>
            <a:r>
              <a:rPr lang="en-US" dirty="0" smtClean="0">
                <a:latin typeface="Times New Roman" pitchFamily="18" charset="0"/>
                <a:cs typeface="Times New Roman" pitchFamily="18" charset="0"/>
              </a:rPr>
              <a:t> Du </a:t>
            </a:r>
            <a:r>
              <a:rPr lang="en-US" dirty="0" err="1" smtClean="0">
                <a:latin typeface="Times New Roman" pitchFamily="18" charset="0"/>
                <a:cs typeface="Times New Roman" pitchFamily="18" charset="0"/>
              </a:rPr>
              <a:t>Hí</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kinh</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Phô</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Diệu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kinh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Lalitavistara</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lvl="1"/>
            <a:r>
              <a:rPr lang="en-US" sz="3200" dirty="0" smtClean="0">
                <a:latin typeface="Times New Roman" pitchFamily="18" charset="0"/>
                <a:cs typeface="Times New Roman" pitchFamily="18" charset="0"/>
              </a:rPr>
              <a:t>1. </a:t>
            </a:r>
            <a:r>
              <a:rPr lang="en-US" sz="3200" dirty="0" err="1" smtClean="0">
                <a:latin typeface="Times New Roman" pitchFamily="18" charset="0"/>
                <a:cs typeface="Times New Roman" pitchFamily="18" charset="0"/>
              </a:rPr>
              <a:t>Như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lai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tathāgata</a:t>
            </a:r>
            <a:r>
              <a:rPr lang="en-US" sz="3200" dirty="0" smtClean="0">
                <a:latin typeface="Times New Roman" pitchFamily="18" charset="0"/>
                <a:cs typeface="Times New Roman" pitchFamily="18" charset="0"/>
              </a:rPr>
              <a: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5334000"/>
          </a:xfrm>
        </p:spPr>
        <p:txBody>
          <a:bodyPr/>
          <a:lstStyle/>
          <a:p>
            <a:r>
              <a:rPr lang="en-US" sz="2800" dirty="0" err="1" smtClean="0">
                <a:latin typeface="Times New Roman" pitchFamily="18" charset="0"/>
                <a:cs typeface="Times New Roman" pitchFamily="18" charset="0"/>
              </a:rPr>
              <a:t>如來者乘如實道來成正覺故曰如來</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有所言說皆實不虛</a:t>
            </a:r>
            <a:r>
              <a:rPr lang="en-US" sz="2800" dirty="0" smtClean="0">
                <a:latin typeface="Times New Roman" pitchFamily="18" charset="0"/>
                <a:cs typeface="Times New Roman" pitchFamily="18" charset="0"/>
              </a:rPr>
              <a:t>(Đ.32.242.1)</a:t>
            </a:r>
          </a:p>
          <a:p>
            <a:r>
              <a:rPr lang="en-US" sz="2800" dirty="0" err="1" smtClean="0">
                <a:latin typeface="Times New Roman" pitchFamily="18" charset="0"/>
                <a:cs typeface="Times New Roman" pitchFamily="18" charset="0"/>
              </a:rPr>
              <a:t>Tathā</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chân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thật</a:t>
            </a:r>
            <a:r>
              <a:rPr lang="en-US" sz="2800" dirty="0" err="1" smtClean="0">
                <a:latin typeface="Times New Roman" pitchFamily="18" charset="0"/>
                <a:cs typeface="Times New Roman" pitchFamily="18" charset="0"/>
                <a:sym typeface="Wingdings" pitchFamily="2" charset="2"/>
              </a:rPr>
              <a:t>tính</a:t>
            </a:r>
            <a:r>
              <a:rPr lang="en-US" sz="2800" dirty="0" smtClean="0">
                <a:latin typeface="Times New Roman" pitchFamily="18" charset="0"/>
                <a:cs typeface="Times New Roman" pitchFamily="18" charset="0"/>
                <a:sym typeface="Wingdings" pitchFamily="2" charset="2"/>
              </a:rPr>
              <a:t> </a:t>
            </a:r>
            <a:r>
              <a:rPr lang="en-US" sz="2800" dirty="0" err="1" smtClean="0">
                <a:latin typeface="Times New Roman" pitchFamily="18" charset="0"/>
                <a:cs typeface="Times New Roman" pitchFamily="18" charset="0"/>
                <a:sym typeface="Wingdings" pitchFamily="2" charset="2"/>
              </a:rPr>
              <a:t>chất</a:t>
            </a:r>
            <a:r>
              <a:rPr lang="en-US" sz="2800" dirty="0" smtClean="0">
                <a:latin typeface="Times New Roman" pitchFamily="18" charset="0"/>
                <a:cs typeface="Times New Roman" pitchFamily="18" charset="0"/>
                <a:sym typeface="Wingdings" pitchFamily="2" charset="2"/>
              </a:rPr>
              <a:t> </a:t>
            </a:r>
            <a:r>
              <a:rPr lang="en-US" sz="2800" dirty="0" err="1" smtClean="0">
                <a:latin typeface="Times New Roman" pitchFamily="18" charset="0"/>
                <a:cs typeface="Times New Roman" pitchFamily="18" charset="0"/>
                <a:sym typeface="Wingdings" pitchFamily="2" charset="2"/>
              </a:rPr>
              <a:t>vạn</a:t>
            </a:r>
            <a:r>
              <a:rPr lang="en-US" sz="2800" dirty="0" smtClean="0">
                <a:latin typeface="Times New Roman" pitchFamily="18" charset="0"/>
                <a:cs typeface="Times New Roman" pitchFamily="18" charset="0"/>
                <a:sym typeface="Wingdings" pitchFamily="2" charset="2"/>
              </a:rPr>
              <a:t> </a:t>
            </a:r>
            <a:r>
              <a:rPr lang="en-US" sz="2800" dirty="0" err="1" smtClean="0">
                <a:latin typeface="Times New Roman" pitchFamily="18" charset="0"/>
                <a:cs typeface="Times New Roman" pitchFamily="18" charset="0"/>
                <a:sym typeface="Wingdings" pitchFamily="2" charset="2"/>
              </a:rPr>
              <a:t>pháp</a:t>
            </a:r>
            <a:endParaRPr lang="en-US" sz="2800" dirty="0" smtClean="0">
              <a:latin typeface="Times New Roman" pitchFamily="18" charset="0"/>
              <a:cs typeface="Times New Roman" pitchFamily="18" charset="0"/>
              <a:sym typeface="Wingdings" pitchFamily="2" charset="2"/>
            </a:endParaRPr>
          </a:p>
          <a:p>
            <a:r>
              <a:rPr lang="en-US" sz="2800" dirty="0" err="1" smtClean="0">
                <a:latin typeface="Times New Roman" pitchFamily="18" charset="0"/>
                <a:cs typeface="Times New Roman" pitchFamily="18" charset="0"/>
              </a:rPr>
              <a:t>Tathāgata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đến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không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về</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đâu</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Thật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thuyết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Như</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thuyết</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Thật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nghĩa</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Lìa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tâm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mê</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va</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đắm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nhiễm</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如來者無所從來亦無所去故名如來</a:t>
            </a:r>
            <a:r>
              <a:rPr lang="en-US" sz="2800" dirty="0" smtClean="0">
                <a:latin typeface="Times New Roman" pitchFamily="18" charset="0"/>
                <a:cs typeface="Times New Roman" pitchFamily="18" charset="0"/>
              </a:rPr>
              <a:t> (Đ.8.752.2)</a:t>
            </a:r>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latin typeface="Times New Roman" pitchFamily="18" charset="0"/>
                <a:cs typeface="Times New Roman" pitchFamily="18" charset="0"/>
              </a:rPr>
              <a:t>Thảo</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luận</a:t>
            </a:r>
            <a:r>
              <a:rPr lang="en-US" sz="3200" dirty="0" smtClean="0">
                <a:latin typeface="Times New Roman" pitchFamily="18" charset="0"/>
                <a:cs typeface="Times New Roman" pitchFamily="18" charset="0"/>
              </a:rPr>
              <a:t> 2 </a:t>
            </a:r>
            <a:r>
              <a:rPr lang="en-US" sz="3200" dirty="0" err="1" smtClean="0">
                <a:latin typeface="Times New Roman" pitchFamily="18" charset="0"/>
                <a:cs typeface="Times New Roman" pitchFamily="18" charset="0"/>
              </a:rPr>
              <a:t>đoạn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trích</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err="1" smtClean="0">
                <a:latin typeface="Times New Roman" pitchFamily="18" charset="0"/>
                <a:cs typeface="Times New Roman" pitchFamily="18" charset="0"/>
              </a:rPr>
              <a:t>如來者乘如實道來成正覺故曰如來</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有所言說皆實不虛</a:t>
            </a:r>
            <a:r>
              <a:rPr lang="en-US" dirty="0" smtClean="0">
                <a:latin typeface="Times New Roman" pitchFamily="18" charset="0"/>
                <a:cs typeface="Times New Roman" pitchFamily="18" charset="0"/>
              </a:rPr>
              <a:t>(Đ.32.242.1)</a:t>
            </a:r>
          </a:p>
          <a:p>
            <a:pPr>
              <a:buNone/>
            </a:pP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如來者無所從來亦無所去故名如來</a:t>
            </a:r>
            <a:r>
              <a:rPr lang="en-US" dirty="0" smtClean="0">
                <a:latin typeface="Times New Roman" pitchFamily="18" charset="0"/>
                <a:cs typeface="Times New Roman" pitchFamily="18" charset="0"/>
              </a:rPr>
              <a:t> (Đ.8.752.2)</a:t>
            </a:r>
          </a:p>
          <a:p>
            <a:endParaRPr lang="en-US" dirty="0" smtClean="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1000"/>
          </a:xfrm>
        </p:spPr>
        <p:txBody>
          <a:bodyPr>
            <a:normAutofit fontScale="90000"/>
          </a:bodyPr>
          <a:lstStyle/>
          <a:p>
            <a:r>
              <a:rPr lang="en-US" sz="3200" dirty="0" err="1" smtClean="0">
                <a:latin typeface="Times New Roman" pitchFamily="18" charset="0"/>
                <a:cs typeface="Times New Roman" pitchFamily="18" charset="0"/>
              </a:rPr>
              <a:t>Như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lai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được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giải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thích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nhiều</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nghĩa</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762000"/>
            <a:ext cx="8229600" cy="5867400"/>
          </a:xfrm>
        </p:spPr>
        <p:txBody>
          <a:bodyPr>
            <a:normAutofit fontScale="77500" lnSpcReduction="20000"/>
          </a:bodyPr>
          <a:lstStyle/>
          <a:p>
            <a:r>
              <a:rPr lang="en-US" dirty="0" smtClean="0">
                <a:latin typeface="DFKai-SB" pitchFamily="65" charset="-120"/>
                <a:ea typeface="DFKai-SB" pitchFamily="65" charset="-120"/>
              </a:rPr>
              <a:t>1.以如實之智，乘如實之道、來成正覺，故名如來。　</a:t>
            </a:r>
          </a:p>
          <a:p>
            <a:r>
              <a:rPr lang="en-US" dirty="0" smtClean="0">
                <a:latin typeface="DFKai-SB" pitchFamily="65" charset="-120"/>
                <a:ea typeface="DFKai-SB" pitchFamily="65" charset="-120"/>
              </a:rPr>
              <a:t>2.以如實智慧解脫，得究竟涅槃　</a:t>
            </a:r>
          </a:p>
          <a:p>
            <a:r>
              <a:rPr lang="en-US" dirty="0" smtClean="0">
                <a:latin typeface="DFKai-SB" pitchFamily="65" charset="-120"/>
                <a:ea typeface="DFKai-SB" pitchFamily="65" charset="-120"/>
              </a:rPr>
              <a:t>3.如實覺了真理。　</a:t>
            </a:r>
          </a:p>
          <a:p>
            <a:r>
              <a:rPr lang="en-US" dirty="0" smtClean="0">
                <a:latin typeface="DFKai-SB" pitchFamily="65" charset="-120"/>
                <a:ea typeface="DFKai-SB" pitchFamily="65" charset="-120"/>
              </a:rPr>
              <a:t>4.如實知衆生種種欲樂，悉能示現　</a:t>
            </a:r>
          </a:p>
          <a:p>
            <a:r>
              <a:rPr lang="en-US" dirty="0" smtClean="0">
                <a:latin typeface="DFKai-SB" pitchFamily="65" charset="-120"/>
                <a:ea typeface="DFKai-SB" pitchFamily="65" charset="-120"/>
              </a:rPr>
              <a:t>5.如實成就一切善法根本，斷一切不善根本　</a:t>
            </a:r>
          </a:p>
          <a:p>
            <a:r>
              <a:rPr lang="en-US" dirty="0" smtClean="0">
                <a:latin typeface="DFKai-SB" pitchFamily="65" charset="-120"/>
                <a:ea typeface="DFKai-SB" pitchFamily="65" charset="-120"/>
              </a:rPr>
              <a:t>6.如實爲衆生指示解脫之道。　</a:t>
            </a:r>
          </a:p>
          <a:p>
            <a:r>
              <a:rPr lang="en-US" dirty="0" smtClean="0">
                <a:latin typeface="DFKai-SB" pitchFamily="65" charset="-120"/>
                <a:ea typeface="DFKai-SB" pitchFamily="65" charset="-120"/>
              </a:rPr>
              <a:t>7.能令衆生遠離邪道，住于真理正道。　</a:t>
            </a:r>
          </a:p>
          <a:p>
            <a:r>
              <a:rPr lang="en-US" dirty="0" smtClean="0">
                <a:latin typeface="DFKai-SB" pitchFamily="65" charset="-120"/>
                <a:ea typeface="DFKai-SB" pitchFamily="65" charset="-120"/>
              </a:rPr>
              <a:t>8.演說諸法真實空義。　</a:t>
            </a:r>
          </a:p>
          <a:p>
            <a:r>
              <a:rPr lang="en-US" dirty="0" smtClean="0">
                <a:latin typeface="DFKai-SB" pitchFamily="65" charset="-120"/>
                <a:ea typeface="DFKai-SB" pitchFamily="65" charset="-120"/>
              </a:rPr>
              <a:t>9.諸佛來到三解脫門，令衆生入到此門。　</a:t>
            </a:r>
          </a:p>
          <a:p>
            <a:r>
              <a:rPr lang="en-US" dirty="0" smtClean="0">
                <a:latin typeface="DFKai-SB" pitchFamily="65" charset="-120"/>
                <a:ea typeface="DFKai-SB" pitchFamily="65" charset="-120"/>
              </a:rPr>
              <a:t>10.通達諸法實相。　</a:t>
            </a:r>
          </a:p>
          <a:p>
            <a:r>
              <a:rPr lang="en-US" dirty="0" smtClean="0">
                <a:latin typeface="DFKai-SB" pitchFamily="65" charset="-120"/>
                <a:ea typeface="DFKai-SB" pitchFamily="65" charset="-120"/>
              </a:rPr>
              <a:t>11.如實修行，來到佛地。　</a:t>
            </a:r>
          </a:p>
          <a:p>
            <a:r>
              <a:rPr lang="en-US" dirty="0" smtClean="0">
                <a:latin typeface="DFKai-SB" pitchFamily="65" charset="-120"/>
                <a:ea typeface="DFKai-SB" pitchFamily="65" charset="-120"/>
              </a:rPr>
              <a:t>12.以佛法真理，來到佛地。　</a:t>
            </a:r>
          </a:p>
          <a:p>
            <a:r>
              <a:rPr lang="en-US" dirty="0" smtClean="0">
                <a:latin typeface="DFKai-SB" pitchFamily="65" charset="-120"/>
                <a:ea typeface="DFKai-SB" pitchFamily="65" charset="-120"/>
              </a:rPr>
              <a:t>13.以權智二足，證至佛地。　</a:t>
            </a:r>
          </a:p>
          <a:p>
            <a:r>
              <a:rPr lang="en-US" dirty="0" smtClean="0">
                <a:latin typeface="DFKai-SB" pitchFamily="65" charset="-120"/>
                <a:ea typeface="DFKai-SB" pitchFamily="65" charset="-120"/>
              </a:rPr>
              <a:t>14.從如如自性而來。</a:t>
            </a:r>
            <a:endParaRPr lang="en-US" dirty="0">
              <a:latin typeface="DFKai-SB" pitchFamily="65" charset="-120"/>
              <a:ea typeface="DFKai-SB" pitchFamily="65" charset="-12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r>
              <a:rPr lang="en-US" sz="3200" b="1" dirty="0" smtClean="0">
                <a:latin typeface="Times New Roman" pitchFamily="18" charset="0"/>
                <a:cs typeface="Times New Roman" pitchFamily="18" charset="0"/>
              </a:rPr>
              <a:t>2. </a:t>
            </a:r>
            <a:r>
              <a:rPr lang="en-US" sz="3200" b="1" dirty="0" err="1" smtClean="0">
                <a:latin typeface="Times New Roman" pitchFamily="18" charset="0"/>
                <a:cs typeface="Times New Roman" pitchFamily="18" charset="0"/>
              </a:rPr>
              <a:t>Ứng</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cúng</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arhat</a:t>
            </a:r>
            <a:r>
              <a:rPr lang="en-US" sz="3200" b="1" dirty="0" smtClean="0">
                <a:latin typeface="Times New Roman" pitchFamily="18" charset="0"/>
                <a:cs typeface="Times New Roman" pitchFamily="18" charset="0"/>
              </a:rPr>
              <a: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638800"/>
          </a:xfrm>
        </p:spPr>
        <p:txBody>
          <a:bodyPr>
            <a:normAutofit fontScale="77500" lnSpcReduction="20000"/>
          </a:bodyPr>
          <a:lstStyle/>
          <a:p>
            <a:r>
              <a:rPr lang="en-US" dirty="0" err="1" smtClean="0"/>
              <a:t>Đầy</a:t>
            </a:r>
            <a:r>
              <a:rPr lang="en-US" dirty="0" smtClean="0"/>
              <a:t> </a:t>
            </a:r>
            <a:r>
              <a:rPr lang="en-US" dirty="0" err="1" smtClean="0"/>
              <a:t>đủ</a:t>
            </a:r>
            <a:r>
              <a:rPr lang="en-US" dirty="0" smtClean="0"/>
              <a:t> </a:t>
            </a:r>
            <a:r>
              <a:rPr lang="en-US" dirty="0" err="1" smtClean="0"/>
              <a:t>cả</a:t>
            </a:r>
            <a:r>
              <a:rPr lang="en-US" dirty="0" smtClean="0"/>
              <a:t> 2 </a:t>
            </a:r>
            <a:r>
              <a:rPr lang="en-US" dirty="0" err="1" smtClean="0"/>
              <a:t>phương</a:t>
            </a:r>
            <a:r>
              <a:rPr lang="en-US" dirty="0" smtClean="0"/>
              <a:t> </a:t>
            </a:r>
            <a:r>
              <a:rPr lang="en-US" dirty="0" err="1" smtClean="0"/>
              <a:t>diện</a:t>
            </a:r>
            <a:r>
              <a:rPr lang="en-US" dirty="0" smtClean="0"/>
              <a:t> </a:t>
            </a:r>
            <a:r>
              <a:rPr lang="en-US" dirty="0" err="1" smtClean="0"/>
              <a:t>phước</a:t>
            </a:r>
            <a:r>
              <a:rPr lang="en-US" dirty="0" smtClean="0"/>
              <a:t> </a:t>
            </a:r>
            <a:r>
              <a:rPr lang="en-US" dirty="0" err="1" smtClean="0"/>
              <a:t>đức</a:t>
            </a:r>
            <a:r>
              <a:rPr lang="en-US" dirty="0" smtClean="0"/>
              <a:t> </a:t>
            </a:r>
            <a:r>
              <a:rPr lang="en-US" dirty="0" err="1" smtClean="0"/>
              <a:t>và</a:t>
            </a:r>
            <a:r>
              <a:rPr lang="en-US" dirty="0" smtClean="0"/>
              <a:t> </a:t>
            </a:r>
            <a:r>
              <a:rPr lang="en-US" dirty="0" err="1" smtClean="0"/>
              <a:t>trí</a:t>
            </a:r>
            <a:r>
              <a:rPr lang="en-US" dirty="0" smtClean="0"/>
              <a:t> </a:t>
            </a:r>
            <a:r>
              <a:rPr lang="en-US" dirty="0" err="1" smtClean="0"/>
              <a:t>tuệ</a:t>
            </a:r>
            <a:endParaRPr lang="en-US" dirty="0" smtClean="0"/>
          </a:p>
          <a:p>
            <a:pPr>
              <a:buNone/>
            </a:pPr>
            <a:r>
              <a:rPr lang="en-US" b="1" dirty="0" smtClean="0"/>
              <a:t>a. 9 </a:t>
            </a:r>
            <a:r>
              <a:rPr lang="en-US" b="1" dirty="0" err="1" smtClean="0"/>
              <a:t>hạng</a:t>
            </a:r>
            <a:r>
              <a:rPr lang="en-US" b="1" dirty="0" smtClean="0"/>
              <a:t> A-la-</a:t>
            </a:r>
            <a:r>
              <a:rPr lang="en-US" b="1" dirty="0" err="1" smtClean="0"/>
              <a:t>hán</a:t>
            </a:r>
            <a:r>
              <a:rPr lang="en-US" b="1" dirty="0" smtClean="0"/>
              <a:t>:</a:t>
            </a: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退法相</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守護相</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死相</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住相</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可進相</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不壞相</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慧解脫相</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俱解脫相</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a:t>
            </a:r>
            <a:r>
              <a:rPr lang="en-US" sz="3000" dirty="0" err="1" smtClean="0">
                <a:latin typeface="Times New Roman" pitchFamily="18" charset="0"/>
                <a:cs typeface="Times New Roman" pitchFamily="18" charset="0"/>
              </a:rPr>
              <a:t>不退相</a:t>
            </a:r>
            <a:endParaRPr lang="en-US" sz="3000" dirty="0" smtClean="0">
              <a:latin typeface="Times New Roman" pitchFamily="18" charset="0"/>
              <a:cs typeface="Times New Roman" pitchFamily="18" charset="0"/>
            </a:endParaRPr>
          </a:p>
          <a:p>
            <a:pPr>
              <a:buNone/>
            </a:pPr>
            <a:r>
              <a:rPr lang="en-US" sz="3300" b="1" dirty="0" smtClean="0">
                <a:latin typeface="Times New Roman" pitchFamily="18" charset="0"/>
                <a:cs typeface="Times New Roman" pitchFamily="18" charset="0"/>
              </a:rPr>
              <a:t>b. </a:t>
            </a:r>
            <a:r>
              <a:rPr lang="en-US" sz="3300" b="1" dirty="0" err="1" smtClean="0">
                <a:latin typeface="Times New Roman" pitchFamily="18" charset="0"/>
                <a:cs typeface="Times New Roman" pitchFamily="18" charset="0"/>
              </a:rPr>
              <a:t>Trí</a:t>
            </a:r>
            <a:r>
              <a:rPr lang="en-US" sz="3300" b="1" dirty="0" smtClean="0">
                <a:latin typeface="Times New Roman" pitchFamily="18" charset="0"/>
                <a:cs typeface="Times New Roman" pitchFamily="18" charset="0"/>
              </a:rPr>
              <a:t> </a:t>
            </a:r>
            <a:r>
              <a:rPr lang="en-US" sz="3300" b="1" dirty="0" err="1" smtClean="0">
                <a:latin typeface="Times New Roman" pitchFamily="18" charset="0"/>
                <a:cs typeface="Times New Roman" pitchFamily="18" charset="0"/>
              </a:rPr>
              <a:t>tuệ</a:t>
            </a:r>
            <a:r>
              <a:rPr lang="en-US" sz="3300" b="1" dirty="0" smtClean="0">
                <a:latin typeface="Times New Roman" pitchFamily="18" charset="0"/>
                <a:cs typeface="Times New Roman" pitchFamily="18" charset="0"/>
              </a:rPr>
              <a:t> </a:t>
            </a:r>
            <a:r>
              <a:rPr lang="en-US" sz="3300" b="1" dirty="0" err="1" smtClean="0">
                <a:latin typeface="Times New Roman" pitchFamily="18" charset="0"/>
                <a:cs typeface="Times New Roman" pitchFamily="18" charset="0"/>
              </a:rPr>
              <a:t>của</a:t>
            </a:r>
            <a:r>
              <a:rPr lang="en-US" sz="3300" b="1" dirty="0" smtClean="0">
                <a:latin typeface="Times New Roman" pitchFamily="18" charset="0"/>
                <a:cs typeface="Times New Roman" pitchFamily="18" charset="0"/>
              </a:rPr>
              <a:t> </a:t>
            </a:r>
            <a:r>
              <a:rPr lang="en-US" sz="3300" b="1" dirty="0" err="1" smtClean="0">
                <a:latin typeface="Times New Roman" pitchFamily="18" charset="0"/>
                <a:cs typeface="Times New Roman" pitchFamily="18" charset="0"/>
              </a:rPr>
              <a:t>Đại</a:t>
            </a:r>
            <a:r>
              <a:rPr lang="en-US" sz="3300" b="1" dirty="0" smtClean="0">
                <a:latin typeface="Times New Roman" pitchFamily="18" charset="0"/>
                <a:cs typeface="Times New Roman" pitchFamily="18" charset="0"/>
              </a:rPr>
              <a:t> A-la-</a:t>
            </a:r>
            <a:r>
              <a:rPr lang="en-US" sz="3300" b="1" dirty="0" err="1" smtClean="0">
                <a:latin typeface="Times New Roman" pitchFamily="18" charset="0"/>
                <a:cs typeface="Times New Roman" pitchFamily="18" charset="0"/>
              </a:rPr>
              <a:t>hán</a:t>
            </a:r>
            <a:endParaRPr lang="en-US" sz="3300" b="1" dirty="0" smtClean="0">
              <a:latin typeface="Times New Roman" pitchFamily="18" charset="0"/>
              <a:cs typeface="Times New Roman" pitchFamily="18" charset="0"/>
            </a:endParaRPr>
          </a:p>
          <a:p>
            <a:pPr>
              <a:buNone/>
            </a:pPr>
            <a:r>
              <a:rPr lang="en-US" sz="3600" dirty="0" err="1" smtClean="0">
                <a:latin typeface="Times New Roman" pitchFamily="18" charset="0"/>
                <a:cs typeface="Times New Roman" pitchFamily="18" charset="0"/>
              </a:rPr>
              <a:t>捷疾智慧.明利智慧.出要智慧.厭離智慧.大智慧.廣智慧.深智慧.無比智慧</a:t>
            </a:r>
            <a:r>
              <a:rPr lang="en-US" sz="3600" dirty="0" smtClean="0">
                <a:latin typeface="Times New Roman" pitchFamily="18" charset="0"/>
                <a:cs typeface="Times New Roman" pitchFamily="18" charset="0"/>
              </a:rPr>
              <a:t>。(Đ.2.330.2)</a:t>
            </a:r>
          </a:p>
          <a:p>
            <a:pPr>
              <a:buNone/>
            </a:pPr>
            <a:endParaRPr lang="en-US" sz="33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3. </a:t>
            </a:r>
            <a:r>
              <a:rPr lang="en-US" sz="3200" b="1" dirty="0" err="1" smtClean="0">
                <a:latin typeface="Times New Roman" pitchFamily="18" charset="0"/>
                <a:cs typeface="Times New Roman" pitchFamily="18" charset="0"/>
              </a:rPr>
              <a:t>Chính</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biến</a:t>
            </a:r>
            <a:r>
              <a:rPr lang="en-US" sz="3200" b="1" dirty="0" smtClean="0">
                <a:latin typeface="Times New Roman" pitchFamily="18" charset="0"/>
                <a:cs typeface="Times New Roman" pitchFamily="18" charset="0"/>
              </a:rPr>
              <a:t> tri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samyaksambuddha</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p:spPr>
        <p:txBody>
          <a:bodyPr/>
          <a:lstStyle/>
          <a:p>
            <a:r>
              <a:rPr lang="en-US" dirty="0" smtClean="0"/>
              <a:t>正 遍 知; 正 遍 智 </a:t>
            </a:r>
          </a:p>
          <a:p>
            <a:r>
              <a:rPr lang="en-US" dirty="0" smtClean="0"/>
              <a:t>三 藐 三 佛 陀 </a:t>
            </a:r>
          </a:p>
          <a:p>
            <a:r>
              <a:rPr lang="en-US" dirty="0" smtClean="0"/>
              <a:t>正 等 覺 </a:t>
            </a:r>
          </a:p>
          <a:p>
            <a:r>
              <a:rPr lang="en-US" dirty="0" smtClean="0"/>
              <a:t>等 正 覺</a:t>
            </a:r>
          </a:p>
          <a:p>
            <a:r>
              <a:rPr lang="en-US" dirty="0" err="1" smtClean="0"/>
              <a:t>Thành</a:t>
            </a:r>
            <a:r>
              <a:rPr lang="en-US" dirty="0" smtClean="0"/>
              <a:t> </a:t>
            </a:r>
            <a:r>
              <a:rPr lang="en-US" dirty="0" err="1" smtClean="0"/>
              <a:t>tựu</a:t>
            </a:r>
            <a:r>
              <a:rPr lang="en-US" dirty="0" smtClean="0"/>
              <a:t> </a:t>
            </a:r>
            <a:r>
              <a:rPr lang="en-US" dirty="0" err="1" smtClean="0"/>
              <a:t>trí</a:t>
            </a:r>
            <a:r>
              <a:rPr lang="en-US" dirty="0" smtClean="0"/>
              <a:t> </a:t>
            </a:r>
            <a:r>
              <a:rPr lang="en-US" dirty="0" err="1" smtClean="0"/>
              <a:t>tuệ</a:t>
            </a:r>
            <a:r>
              <a:rPr lang="en-US" dirty="0" smtClean="0"/>
              <a:t> </a:t>
            </a:r>
            <a:r>
              <a:rPr lang="en-US" dirty="0" err="1" smtClean="0"/>
              <a:t>chân</a:t>
            </a:r>
            <a:r>
              <a:rPr lang="en-US" dirty="0" smtClean="0"/>
              <a:t> </a:t>
            </a:r>
            <a:r>
              <a:rPr lang="en-US" dirty="0" err="1" smtClean="0"/>
              <a:t>chánh</a:t>
            </a:r>
            <a:r>
              <a:rPr lang="en-US" dirty="0" smtClean="0"/>
              <a:t>, </a:t>
            </a:r>
            <a:r>
              <a:rPr lang="en-US" dirty="0" err="1" smtClean="0"/>
              <a:t>viên</a:t>
            </a:r>
            <a:r>
              <a:rPr lang="en-US" dirty="0" smtClean="0"/>
              <a:t> </a:t>
            </a:r>
            <a:r>
              <a:rPr lang="en-US" dirty="0" err="1" smtClean="0"/>
              <a:t>mãn</a:t>
            </a:r>
            <a:endParaRPr lang="en-US" dirty="0" smtClean="0"/>
          </a:p>
          <a:p>
            <a:r>
              <a:rPr lang="en-US" dirty="0" err="1" smtClean="0"/>
              <a:t>Trí</a:t>
            </a:r>
            <a:r>
              <a:rPr lang="en-US" dirty="0" smtClean="0"/>
              <a:t> </a:t>
            </a:r>
            <a:r>
              <a:rPr lang="en-US" dirty="0" err="1" smtClean="0"/>
              <a:t>biết</a:t>
            </a:r>
            <a:r>
              <a:rPr lang="en-US" dirty="0" smtClean="0"/>
              <a:t> </a:t>
            </a:r>
            <a:r>
              <a:rPr lang="en-US" dirty="0" err="1" smtClean="0"/>
              <a:t>thật</a:t>
            </a:r>
            <a:r>
              <a:rPr lang="en-US" dirty="0" smtClean="0"/>
              <a:t> </a:t>
            </a:r>
            <a:r>
              <a:rPr lang="en-US" dirty="0" err="1" smtClean="0"/>
              <a:t>tính</a:t>
            </a:r>
            <a:r>
              <a:rPr lang="en-US" dirty="0" smtClean="0"/>
              <a:t> </a:t>
            </a:r>
            <a:r>
              <a:rPr lang="en-US" dirty="0" err="1" smtClean="0"/>
              <a:t>tất</a:t>
            </a:r>
            <a:r>
              <a:rPr lang="en-US" dirty="0" smtClean="0"/>
              <a:t> </a:t>
            </a:r>
            <a:r>
              <a:rPr lang="en-US" dirty="0" err="1" smtClean="0"/>
              <a:t>cả</a:t>
            </a:r>
            <a:r>
              <a:rPr lang="en-US" dirty="0" smtClean="0"/>
              <a:t> </a:t>
            </a:r>
            <a:r>
              <a:rPr lang="en-US" dirty="0" err="1" smtClean="0"/>
              <a:t>pháp</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smtClean="0">
                <a:latin typeface="Times New Roman" pitchFamily="18" charset="0"/>
                <a:cs typeface="Times New Roman" pitchFamily="18" charset="0"/>
              </a:rPr>
              <a:t>4. Minh </a:t>
            </a:r>
            <a:r>
              <a:rPr lang="en-US" sz="3200" b="1" dirty="0" err="1" smtClean="0">
                <a:latin typeface="Times New Roman" pitchFamily="18" charset="0"/>
                <a:cs typeface="Times New Roman" pitchFamily="18" charset="0"/>
              </a:rPr>
              <a:t>hạnh</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túc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vidyācaraṇasampanna</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lstStyle/>
          <a:p>
            <a:r>
              <a:rPr lang="en-US" dirty="0" err="1" smtClean="0"/>
              <a:t>Hoàn</a:t>
            </a:r>
            <a:r>
              <a:rPr lang="en-US" dirty="0" smtClean="0"/>
              <a:t> </a:t>
            </a:r>
            <a:r>
              <a:rPr lang="en-US" dirty="0" err="1" smtClean="0"/>
              <a:t>thiện</a:t>
            </a:r>
            <a:r>
              <a:rPr lang="en-US" dirty="0" smtClean="0"/>
              <a:t> </a:t>
            </a:r>
            <a:r>
              <a:rPr lang="en-US" dirty="0" err="1" smtClean="0"/>
              <a:t>về</a:t>
            </a:r>
            <a:r>
              <a:rPr lang="en-US" dirty="0" smtClean="0"/>
              <a:t> </a:t>
            </a:r>
            <a:r>
              <a:rPr lang="en-US" dirty="0" err="1" smtClean="0"/>
              <a:t>trí</a:t>
            </a:r>
            <a:r>
              <a:rPr lang="en-US" dirty="0" smtClean="0"/>
              <a:t> </a:t>
            </a:r>
            <a:r>
              <a:rPr lang="en-US" dirty="0" err="1" smtClean="0"/>
              <a:t>tuệ</a:t>
            </a:r>
            <a:r>
              <a:rPr lang="en-US" dirty="0" smtClean="0"/>
              <a:t> </a:t>
            </a:r>
            <a:r>
              <a:rPr lang="en-US" dirty="0" err="1" smtClean="0"/>
              <a:t>và</a:t>
            </a:r>
            <a:r>
              <a:rPr lang="en-US" dirty="0" smtClean="0"/>
              <a:t> </a:t>
            </a:r>
            <a:r>
              <a:rPr lang="en-US" dirty="0" err="1" smtClean="0"/>
              <a:t>đức</a:t>
            </a:r>
            <a:r>
              <a:rPr lang="en-US" dirty="0" smtClean="0"/>
              <a:t> </a:t>
            </a:r>
            <a:r>
              <a:rPr lang="en-US" dirty="0" err="1" smtClean="0"/>
              <a:t>hạnh</a:t>
            </a:r>
            <a:endParaRPr lang="en-US" dirty="0" smtClean="0"/>
          </a:p>
          <a:p>
            <a:r>
              <a:rPr lang="en-US" dirty="0" err="1" smtClean="0"/>
              <a:t>Trí</a:t>
            </a:r>
            <a:r>
              <a:rPr lang="en-US" dirty="0" err="1" smtClean="0">
                <a:sym typeface="Wingdings" pitchFamily="2" charset="2"/>
              </a:rPr>
              <a:t>diệt</a:t>
            </a:r>
            <a:r>
              <a:rPr lang="en-US" dirty="0" smtClean="0">
                <a:sym typeface="Wingdings" pitchFamily="2" charset="2"/>
              </a:rPr>
              <a:t> </a:t>
            </a:r>
            <a:r>
              <a:rPr lang="en-US" dirty="0" err="1" smtClean="0">
                <a:sym typeface="Wingdings" pitchFamily="2" charset="2"/>
              </a:rPr>
              <a:t>trừ</a:t>
            </a:r>
            <a:r>
              <a:rPr lang="en-US" dirty="0" smtClean="0">
                <a:sym typeface="Wingdings" pitchFamily="2" charset="2"/>
              </a:rPr>
              <a:t> </a:t>
            </a:r>
            <a:r>
              <a:rPr lang="en-US" dirty="0" err="1" smtClean="0">
                <a:sym typeface="Wingdings" pitchFamily="2" charset="2"/>
              </a:rPr>
              <a:t>vô</a:t>
            </a:r>
            <a:r>
              <a:rPr lang="en-US" dirty="0" smtClean="0">
                <a:sym typeface="Wingdings" pitchFamily="2" charset="2"/>
              </a:rPr>
              <a:t> minh</a:t>
            </a:r>
          </a:p>
          <a:p>
            <a:r>
              <a:rPr lang="en-US" dirty="0" err="1" smtClean="0">
                <a:sym typeface="Wingdings" pitchFamily="2" charset="2"/>
              </a:rPr>
              <a:t>Đứcgiải</a:t>
            </a:r>
            <a:r>
              <a:rPr lang="en-US" dirty="0" smtClean="0">
                <a:sym typeface="Wingdings" pitchFamily="2" charset="2"/>
              </a:rPr>
              <a:t> </a:t>
            </a:r>
            <a:r>
              <a:rPr lang="en-US" dirty="0" err="1" smtClean="0">
                <a:sym typeface="Wingdings" pitchFamily="2" charset="2"/>
              </a:rPr>
              <a:t>thoát</a:t>
            </a:r>
            <a:r>
              <a:rPr lang="en-US" dirty="0" smtClean="0">
                <a:sym typeface="Wingdings" pitchFamily="2" charset="2"/>
              </a:rPr>
              <a:t> </a:t>
            </a:r>
            <a:r>
              <a:rPr lang="en-US" dirty="0" err="1" smtClean="0">
                <a:sym typeface="Wingdings" pitchFamily="2" charset="2"/>
              </a:rPr>
              <a:t>tự</a:t>
            </a:r>
            <a:r>
              <a:rPr lang="en-US" dirty="0" smtClean="0">
                <a:sym typeface="Wingdings" pitchFamily="2" charset="2"/>
              </a:rPr>
              <a:t> </a:t>
            </a:r>
            <a:r>
              <a:rPr lang="en-US" dirty="0" err="1" smtClean="0">
                <a:sym typeface="Wingdings" pitchFamily="2" charset="2"/>
              </a:rPr>
              <a:t>thân</a:t>
            </a:r>
            <a:r>
              <a:rPr lang="en-US" dirty="0" smtClean="0">
                <a:sym typeface="Wingdings" pitchFamily="2" charset="2"/>
              </a:rPr>
              <a:t>, </a:t>
            </a:r>
            <a:r>
              <a:rPr lang="en-US" dirty="0" err="1" smtClean="0">
                <a:sym typeface="Wingdings" pitchFamily="2" charset="2"/>
              </a:rPr>
              <a:t>giáo</a:t>
            </a:r>
            <a:r>
              <a:rPr lang="en-US" dirty="0" smtClean="0">
                <a:sym typeface="Wingdings" pitchFamily="2" charset="2"/>
              </a:rPr>
              <a:t> </a:t>
            </a:r>
            <a:r>
              <a:rPr lang="en-US" dirty="0" err="1" smtClean="0">
                <a:sym typeface="Wingdings" pitchFamily="2" charset="2"/>
              </a:rPr>
              <a:t>hóa</a:t>
            </a:r>
            <a:r>
              <a:rPr lang="en-US" dirty="0" smtClean="0">
                <a:sym typeface="Wingdings" pitchFamily="2" charset="2"/>
              </a:rPr>
              <a:t> </a:t>
            </a:r>
            <a:r>
              <a:rPr lang="en-US" dirty="0" err="1" smtClean="0">
                <a:sym typeface="Wingdings" pitchFamily="2" charset="2"/>
              </a:rPr>
              <a:t>chúng</a:t>
            </a:r>
            <a:r>
              <a:rPr lang="en-US" dirty="0" smtClean="0">
                <a:sym typeface="Wingdings" pitchFamily="2" charset="2"/>
              </a:rPr>
              <a:t> </a:t>
            </a:r>
            <a:r>
              <a:rPr lang="en-US" dirty="0" err="1" smtClean="0">
                <a:sym typeface="Wingdings" pitchFamily="2" charset="2"/>
              </a:rPr>
              <a:t>sanh</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smtClean="0">
                <a:latin typeface="Times New Roman" pitchFamily="18" charset="0"/>
                <a:cs typeface="Times New Roman" pitchFamily="18" charset="0"/>
              </a:rPr>
              <a:t>5. </a:t>
            </a:r>
            <a:r>
              <a:rPr lang="en-US" sz="3200" b="1" dirty="0" err="1" smtClean="0">
                <a:latin typeface="Times New Roman" pitchFamily="18" charset="0"/>
                <a:cs typeface="Times New Roman" pitchFamily="18" charset="0"/>
              </a:rPr>
              <a:t>Thiện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thệ</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sugata</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lstStyle/>
          <a:p>
            <a:r>
              <a:rPr lang="en-US" dirty="0" err="1" smtClean="0"/>
              <a:t>Khéo</a:t>
            </a:r>
            <a:r>
              <a:rPr lang="en-US" dirty="0" smtClean="0"/>
              <a:t> </a:t>
            </a:r>
            <a:r>
              <a:rPr lang="en-US" dirty="0" err="1" smtClean="0"/>
              <a:t>sử</a:t>
            </a:r>
            <a:r>
              <a:rPr lang="en-US" dirty="0" smtClean="0"/>
              <a:t> </a:t>
            </a:r>
            <a:r>
              <a:rPr lang="en-US" dirty="0" err="1" smtClean="0"/>
              <a:t>dụng</a:t>
            </a:r>
            <a:r>
              <a:rPr lang="en-US" dirty="0" smtClean="0"/>
              <a:t> </a:t>
            </a:r>
            <a:r>
              <a:rPr lang="en-US" dirty="0" err="1" smtClean="0"/>
              <a:t>phương</a:t>
            </a:r>
            <a:r>
              <a:rPr lang="en-US" dirty="0" smtClean="0"/>
              <a:t> </a:t>
            </a:r>
            <a:r>
              <a:rPr lang="en-US" dirty="0" err="1" smtClean="0"/>
              <a:t>tiện</a:t>
            </a:r>
            <a:endParaRPr lang="en-US" dirty="0" smtClean="0"/>
          </a:p>
          <a:p>
            <a:r>
              <a:rPr lang="en-US" dirty="0" err="1" smtClean="0"/>
              <a:t>Đi</a:t>
            </a:r>
            <a:r>
              <a:rPr lang="en-US" dirty="0" smtClean="0"/>
              <a:t> </a:t>
            </a:r>
            <a:r>
              <a:rPr lang="en-US" dirty="0" err="1" smtClean="0"/>
              <a:t>trên</a:t>
            </a:r>
            <a:r>
              <a:rPr lang="en-US" dirty="0" smtClean="0"/>
              <a:t> con </a:t>
            </a:r>
            <a:r>
              <a:rPr lang="en-US" dirty="0" err="1" smtClean="0"/>
              <a:t>đường</a:t>
            </a:r>
            <a:r>
              <a:rPr lang="en-US" dirty="0" smtClean="0"/>
              <a:t> </a:t>
            </a:r>
            <a:r>
              <a:rPr lang="en-US" dirty="0" err="1" smtClean="0"/>
              <a:t>thiện</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6. </a:t>
            </a:r>
            <a:r>
              <a:rPr lang="en-US" b="1" dirty="0" err="1" smtClean="0"/>
              <a:t>Thế</a:t>
            </a:r>
            <a:r>
              <a:rPr lang="en-US" b="1" dirty="0" smtClean="0"/>
              <a:t> </a:t>
            </a:r>
            <a:r>
              <a:rPr lang="en-US" b="1" dirty="0" err="1" smtClean="0"/>
              <a:t>gian</a:t>
            </a:r>
            <a:r>
              <a:rPr lang="en-US" b="1" dirty="0" smtClean="0"/>
              <a:t> </a:t>
            </a:r>
            <a:r>
              <a:rPr lang="en-US" b="1" dirty="0" err="1" smtClean="0"/>
              <a:t>giải</a:t>
            </a:r>
            <a:r>
              <a:rPr lang="en-US" dirty="0" smtClean="0"/>
              <a:t> (</a:t>
            </a:r>
            <a:r>
              <a:rPr lang="en-US" dirty="0" err="1" smtClean="0"/>
              <a:t>lokavid</a:t>
            </a:r>
            <a:r>
              <a:rPr lang="en-US" dirty="0" smtClean="0"/>
              <a:t>)</a:t>
            </a:r>
            <a:endParaRPr lang="en-US" dirty="0"/>
          </a:p>
        </p:txBody>
      </p:sp>
      <p:sp>
        <p:nvSpPr>
          <p:cNvPr id="3" name="Content Placeholder 2"/>
          <p:cNvSpPr>
            <a:spLocks noGrp="1"/>
          </p:cNvSpPr>
          <p:nvPr>
            <p:ph idx="1"/>
          </p:nvPr>
        </p:nvSpPr>
        <p:spPr/>
        <p:txBody>
          <a:bodyPr/>
          <a:lstStyle/>
          <a:p>
            <a:r>
              <a:rPr lang="en-US" dirty="0" err="1" smtClean="0"/>
              <a:t>Hiểu</a:t>
            </a:r>
            <a:r>
              <a:rPr lang="en-US" dirty="0" smtClean="0"/>
              <a:t> </a:t>
            </a:r>
            <a:r>
              <a:rPr lang="en-US" dirty="0" err="1" smtClean="0"/>
              <a:t>căn</a:t>
            </a:r>
            <a:r>
              <a:rPr lang="en-US" dirty="0" smtClean="0"/>
              <a:t> </a:t>
            </a:r>
            <a:r>
              <a:rPr lang="en-US" dirty="0" err="1" smtClean="0"/>
              <a:t>cơ</a:t>
            </a:r>
            <a:r>
              <a:rPr lang="en-US" dirty="0" smtClean="0"/>
              <a:t>, </a:t>
            </a:r>
            <a:r>
              <a:rPr lang="en-US" dirty="0" err="1" smtClean="0"/>
              <a:t>trình</a:t>
            </a:r>
            <a:r>
              <a:rPr lang="en-US" dirty="0" smtClean="0"/>
              <a:t> </a:t>
            </a:r>
            <a:r>
              <a:rPr lang="en-US" dirty="0" err="1" smtClean="0"/>
              <a:t>độ</a:t>
            </a:r>
            <a:endParaRPr lang="en-US" dirty="0" smtClean="0"/>
          </a:p>
          <a:p>
            <a:r>
              <a:rPr lang="en-US" dirty="0" err="1" smtClean="0"/>
              <a:t>Thấu</a:t>
            </a:r>
            <a:r>
              <a:rPr lang="en-US" dirty="0" smtClean="0"/>
              <a:t> </a:t>
            </a:r>
            <a:r>
              <a:rPr lang="en-US" dirty="0" err="1" smtClean="0"/>
              <a:t>rõ</a:t>
            </a:r>
            <a:r>
              <a:rPr lang="en-US" dirty="0" smtClean="0"/>
              <a:t> </a:t>
            </a:r>
            <a:r>
              <a:rPr lang="en-US" dirty="0" err="1" smtClean="0"/>
              <a:t>hữu</a:t>
            </a:r>
            <a:r>
              <a:rPr lang="en-US" dirty="0" smtClean="0"/>
              <a:t> </a:t>
            </a:r>
            <a:r>
              <a:rPr lang="en-US" dirty="0" err="1" smtClean="0"/>
              <a:t>tình</a:t>
            </a:r>
            <a:r>
              <a:rPr lang="en-US" dirty="0" smtClean="0"/>
              <a:t> </a:t>
            </a:r>
            <a:r>
              <a:rPr lang="en-US" dirty="0" err="1" smtClean="0"/>
              <a:t>và</a:t>
            </a:r>
            <a:r>
              <a:rPr lang="en-US" dirty="0" smtClean="0"/>
              <a:t> </a:t>
            </a:r>
            <a:r>
              <a:rPr lang="en-US" dirty="0" err="1" smtClean="0"/>
              <a:t>vô</a:t>
            </a:r>
            <a:r>
              <a:rPr lang="en-US" dirty="0" smtClean="0"/>
              <a:t> </a:t>
            </a:r>
            <a:r>
              <a:rPr lang="en-US" dirty="0" err="1" smtClean="0"/>
              <a:t>tình</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lvl="1" algn="ctr" rtl="0">
              <a:spcBef>
                <a:spcPct val="0"/>
              </a:spcBef>
            </a:pPr>
            <a:r>
              <a:rPr lang="en-US" sz="3200" b="1" dirty="0" smtClean="0">
                <a:latin typeface="Times New Roman" pitchFamily="18" charset="0"/>
                <a:cs typeface="Times New Roman" pitchFamily="18" charset="0"/>
              </a:rPr>
              <a:t>7. </a:t>
            </a:r>
            <a:r>
              <a:rPr lang="en-US" sz="3200" b="1" dirty="0" err="1" smtClean="0">
                <a:latin typeface="Times New Roman" pitchFamily="18" charset="0"/>
                <a:cs typeface="Times New Roman" pitchFamily="18" charset="0"/>
              </a:rPr>
              <a:t>Vô</a:t>
            </a:r>
            <a:r>
              <a:rPr lang="en-US" sz="3200" b="1" dirty="0" smtClean="0">
                <a:latin typeface="Times New Roman" pitchFamily="18" charset="0"/>
                <a:cs typeface="Times New Roman" pitchFamily="18" charset="0"/>
              </a:rPr>
              <a:t> </a:t>
            </a:r>
            <a:r>
              <a:rPr lang="en-US" sz="3200" b="1" dirty="0" err="1">
                <a:latin typeface="Times New Roman" pitchFamily="18" charset="0"/>
                <a:cs typeface="Times New Roman" pitchFamily="18" charset="0"/>
              </a:rPr>
              <a:t>thượng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sĩ</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anuttaraḥ</a:t>
            </a:r>
            <a:r>
              <a:rPr lang="en-US" sz="3200" dirty="0">
                <a:latin typeface="Times New Roman" pitchFamily="18" charset="0"/>
                <a:cs typeface="Times New Roman" pitchFamily="18" charset="0"/>
              </a:rPr>
              <a:t>)</a:t>
            </a:r>
            <a:br>
              <a:rPr lang="en-US"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059363"/>
          </a:xfrm>
        </p:spPr>
        <p:txBody>
          <a:bodyPr/>
          <a:lstStyle/>
          <a:p>
            <a:r>
              <a:rPr lang="en-US" dirty="0" err="1" smtClean="0"/>
              <a:t>Trí</a:t>
            </a:r>
            <a:r>
              <a:rPr lang="en-US" dirty="0" smtClean="0"/>
              <a:t> </a:t>
            </a:r>
            <a:r>
              <a:rPr lang="en-US" dirty="0" err="1" smtClean="0"/>
              <a:t>tuệ</a:t>
            </a:r>
            <a:r>
              <a:rPr lang="en-US" dirty="0" smtClean="0"/>
              <a:t>, </a:t>
            </a:r>
            <a:r>
              <a:rPr lang="en-US" dirty="0" err="1" smtClean="0"/>
              <a:t>thiền</a:t>
            </a:r>
            <a:r>
              <a:rPr lang="en-US" dirty="0" smtClean="0"/>
              <a:t> </a:t>
            </a:r>
            <a:r>
              <a:rPr lang="en-US" dirty="0" err="1" smtClean="0"/>
              <a:t>định</a:t>
            </a:r>
            <a:r>
              <a:rPr lang="en-US" dirty="0" smtClean="0"/>
              <a:t>, </a:t>
            </a:r>
            <a:r>
              <a:rPr lang="en-US" dirty="0" err="1" smtClean="0"/>
              <a:t>giới</a:t>
            </a:r>
            <a:r>
              <a:rPr lang="en-US" dirty="0" smtClean="0"/>
              <a:t> </a:t>
            </a:r>
            <a:r>
              <a:rPr lang="en-US" dirty="0" err="1" smtClean="0"/>
              <a:t>hạnh</a:t>
            </a:r>
            <a:r>
              <a:rPr lang="en-US" dirty="0" smtClean="0"/>
              <a:t> </a:t>
            </a:r>
            <a:r>
              <a:rPr lang="en-US" dirty="0" err="1" smtClean="0"/>
              <a:t>tối</a:t>
            </a:r>
            <a:r>
              <a:rPr lang="en-US" dirty="0" smtClean="0"/>
              <a:t> </a:t>
            </a:r>
            <a:r>
              <a:rPr lang="en-US" dirty="0" err="1" smtClean="0"/>
              <a:t>cao</a:t>
            </a:r>
            <a:r>
              <a:rPr lang="en-US" dirty="0" smtClean="0"/>
              <a:t> </a:t>
            </a:r>
            <a:r>
              <a:rPr lang="en-US" dirty="0" err="1" smtClean="0"/>
              <a:t>không</a:t>
            </a:r>
            <a:r>
              <a:rPr lang="en-US" dirty="0" smtClean="0"/>
              <a:t> </a:t>
            </a:r>
            <a:r>
              <a:rPr lang="en-US" dirty="0" err="1" smtClean="0"/>
              <a:t>ai</a:t>
            </a:r>
            <a:r>
              <a:rPr lang="en-US" dirty="0" smtClean="0"/>
              <a:t> </a:t>
            </a:r>
            <a:r>
              <a:rPr lang="en-US" dirty="0" err="1" smtClean="0"/>
              <a:t>bằng</a:t>
            </a:r>
            <a:endParaRPr lang="en-US" dirty="0" smtClean="0"/>
          </a:p>
          <a:p>
            <a:r>
              <a:rPr lang="en-US" dirty="0" err="1" smtClean="0"/>
              <a:t>Thân</a:t>
            </a:r>
            <a:r>
              <a:rPr lang="en-US" dirty="0" smtClean="0"/>
              <a:t> </a:t>
            </a:r>
            <a:r>
              <a:rPr lang="en-US" dirty="0" err="1" smtClean="0"/>
              <a:t>Phật</a:t>
            </a:r>
            <a:r>
              <a:rPr lang="en-US" dirty="0" smtClean="0"/>
              <a:t> </a:t>
            </a:r>
            <a:r>
              <a:rPr lang="en-US" dirty="0" err="1" smtClean="0"/>
              <a:t>đầy</a:t>
            </a:r>
            <a:r>
              <a:rPr lang="en-US" dirty="0" smtClean="0"/>
              <a:t> </a:t>
            </a:r>
            <a:r>
              <a:rPr lang="en-US" dirty="0" err="1" smtClean="0"/>
              <a:t>đủ</a:t>
            </a:r>
            <a:r>
              <a:rPr lang="en-US" dirty="0" smtClean="0"/>
              <a:t> 32 </a:t>
            </a:r>
            <a:r>
              <a:rPr lang="en-US" dirty="0" err="1" smtClean="0"/>
              <a:t>tướng</a:t>
            </a:r>
            <a:r>
              <a:rPr lang="en-US" dirty="0" smtClean="0"/>
              <a:t> </a:t>
            </a:r>
            <a:r>
              <a:rPr lang="en-US" dirty="0" err="1" smtClean="0"/>
              <a:t>tốt</a:t>
            </a:r>
            <a:r>
              <a:rPr lang="en-US" dirty="0" smtClean="0"/>
              <a:t>, 80 </a:t>
            </a:r>
            <a:r>
              <a:rPr lang="en-US" dirty="0" err="1" smtClean="0"/>
              <a:t>vẻ</a:t>
            </a:r>
            <a:r>
              <a:rPr lang="en-US" dirty="0" smtClean="0"/>
              <a:t> </a:t>
            </a:r>
            <a:r>
              <a:rPr lang="en-US" dirty="0" err="1" smtClean="0"/>
              <a:t>đẹp</a:t>
            </a:r>
            <a:r>
              <a:rPr lang="en-US" dirty="0" smtClean="0"/>
              <a:t>, </a:t>
            </a:r>
            <a:r>
              <a:rPr lang="en-US" dirty="0" err="1" smtClean="0"/>
              <a:t>không</a:t>
            </a:r>
            <a:r>
              <a:rPr lang="en-US" dirty="0" smtClean="0"/>
              <a:t> </a:t>
            </a:r>
            <a:r>
              <a:rPr lang="en-US" dirty="0" err="1" smtClean="0"/>
              <a:t>ai</a:t>
            </a:r>
            <a:r>
              <a:rPr lang="en-US" dirty="0" smtClean="0"/>
              <a:t> so </a:t>
            </a:r>
            <a:r>
              <a:rPr lang="en-US" dirty="0" err="1" smtClean="0"/>
              <a:t>sánh</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lvl="1" algn="ctr" rtl="0">
              <a:spcBef>
                <a:spcPct val="0"/>
              </a:spcBef>
            </a:pPr>
            <a:r>
              <a:rPr lang="en-US" sz="3200" b="1" dirty="0" smtClean="0">
                <a:latin typeface="Times New Roman" pitchFamily="18" charset="0"/>
                <a:cs typeface="Times New Roman" pitchFamily="18" charset="0"/>
              </a:rPr>
              <a:t>8. </a:t>
            </a:r>
            <a:r>
              <a:rPr lang="en-US" sz="3200" b="1" dirty="0" err="1" smtClean="0">
                <a:latin typeface="Times New Roman" pitchFamily="18" charset="0"/>
                <a:cs typeface="Times New Roman" pitchFamily="18" charset="0"/>
              </a:rPr>
              <a:t>Điều</a:t>
            </a:r>
            <a:r>
              <a:rPr lang="en-US" sz="3200" b="1" dirty="0" smtClean="0">
                <a:latin typeface="Times New Roman" pitchFamily="18" charset="0"/>
                <a:cs typeface="Times New Roman" pitchFamily="18" charset="0"/>
              </a:rPr>
              <a:t> </a:t>
            </a:r>
            <a:r>
              <a:rPr lang="en-US" sz="3200" b="1" dirty="0" err="1">
                <a:latin typeface="Times New Roman" pitchFamily="18" charset="0"/>
                <a:cs typeface="Times New Roman" pitchFamily="18" charset="0"/>
              </a:rPr>
              <a:t>ngự</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trượng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phu</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puruṣadamyasārathiḥ</a:t>
            </a:r>
            <a:r>
              <a:rPr lang="en-US" sz="3200" dirty="0">
                <a:latin typeface="Times New Roman" pitchFamily="18" charset="0"/>
                <a:cs typeface="Times New Roman" pitchFamily="18" charset="0"/>
              </a:rPr>
              <a:t>)</a:t>
            </a:r>
            <a:r>
              <a:rPr lang="en-US" dirty="0"/>
              <a:t/>
            </a:r>
            <a:br>
              <a:rPr lang="en-US" dirty="0"/>
            </a:b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err="1" smtClean="0"/>
              <a:t>Khéo</a:t>
            </a:r>
            <a:r>
              <a:rPr lang="en-US" dirty="0" smtClean="0"/>
              <a:t> </a:t>
            </a:r>
            <a:r>
              <a:rPr lang="en-US" dirty="0" err="1" smtClean="0"/>
              <a:t>giáo</a:t>
            </a:r>
            <a:r>
              <a:rPr lang="en-US" dirty="0" smtClean="0"/>
              <a:t> </a:t>
            </a:r>
            <a:r>
              <a:rPr lang="en-US" dirty="0" err="1" smtClean="0"/>
              <a:t>hóa</a:t>
            </a:r>
            <a:endParaRPr lang="en-US" dirty="0" smtClean="0"/>
          </a:p>
          <a:p>
            <a:r>
              <a:rPr lang="en-US" dirty="0" err="1" smtClean="0"/>
              <a:t>Điều</a:t>
            </a:r>
            <a:r>
              <a:rPr lang="en-US" dirty="0" smtClean="0"/>
              <a:t> </a:t>
            </a:r>
            <a:r>
              <a:rPr lang="en-US" dirty="0" err="1" smtClean="0"/>
              <a:t>ngự</a:t>
            </a:r>
            <a:r>
              <a:rPr lang="en-US" dirty="0" smtClean="0"/>
              <a:t>, </a:t>
            </a:r>
            <a:r>
              <a:rPr lang="en-US" dirty="0" err="1" smtClean="0"/>
              <a:t>chế</a:t>
            </a:r>
            <a:r>
              <a:rPr lang="en-US" dirty="0" smtClean="0"/>
              <a:t> </a:t>
            </a:r>
            <a:r>
              <a:rPr lang="en-US" dirty="0" err="1" smtClean="0"/>
              <a:t>phục</a:t>
            </a:r>
            <a:r>
              <a:rPr lang="en-US" dirty="0" smtClean="0"/>
              <a:t> </a:t>
            </a:r>
            <a:r>
              <a:rPr lang="en-US" dirty="0" err="1" smtClean="0"/>
              <a:t>phiền</a:t>
            </a:r>
            <a:r>
              <a:rPr lang="en-US" dirty="0" smtClean="0"/>
              <a:t> </a:t>
            </a:r>
            <a:r>
              <a:rPr lang="en-US" dirty="0" err="1" smtClean="0"/>
              <a:t>não</a:t>
            </a:r>
            <a:r>
              <a:rPr lang="en-US" dirty="0" smtClean="0"/>
              <a:t> </a:t>
            </a:r>
            <a:r>
              <a:rPr lang="en-US" dirty="0" err="1" smtClean="0"/>
              <a:t>của</a:t>
            </a:r>
            <a:r>
              <a:rPr lang="en-US" dirty="0" smtClean="0"/>
              <a:t> </a:t>
            </a:r>
            <a:r>
              <a:rPr lang="en-US" dirty="0" err="1" smtClean="0"/>
              <a:t>tự</a:t>
            </a:r>
            <a:r>
              <a:rPr lang="en-US" dirty="0" smtClean="0"/>
              <a:t>, </a:t>
            </a:r>
            <a:r>
              <a:rPr lang="en-US" dirty="0" err="1" smtClean="0"/>
              <a:t>tha</a:t>
            </a:r>
            <a:endParaRPr lang="en-US" dirty="0" smtClean="0"/>
          </a:p>
          <a:p>
            <a:r>
              <a:rPr lang="en-US" dirty="0" err="1" smtClean="0"/>
              <a:t>Sử</a:t>
            </a:r>
            <a:r>
              <a:rPr lang="en-US" dirty="0" smtClean="0"/>
              <a:t> </a:t>
            </a:r>
            <a:r>
              <a:rPr lang="en-US" dirty="0" err="1" smtClean="0"/>
              <a:t>dụng</a:t>
            </a:r>
            <a:r>
              <a:rPr lang="en-US" dirty="0" smtClean="0"/>
              <a:t> </a:t>
            </a:r>
            <a:r>
              <a:rPr lang="en-US" dirty="0" err="1" smtClean="0"/>
              <a:t>uyển</a:t>
            </a:r>
            <a:r>
              <a:rPr lang="en-US" dirty="0" smtClean="0"/>
              <a:t> </a:t>
            </a:r>
            <a:r>
              <a:rPr lang="en-US" dirty="0" err="1" smtClean="0"/>
              <a:t>chuyển</a:t>
            </a:r>
            <a:r>
              <a:rPr lang="en-US" dirty="0" smtClean="0"/>
              <a:t> </a:t>
            </a:r>
            <a:r>
              <a:rPr lang="en-US" dirty="0" err="1" smtClean="0"/>
              <a:t>ngôn</a:t>
            </a:r>
            <a:r>
              <a:rPr lang="en-US" dirty="0" smtClean="0"/>
              <a:t> </a:t>
            </a:r>
            <a:r>
              <a:rPr lang="en-US" dirty="0" err="1" smtClean="0"/>
              <a:t>từ</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9. </a:t>
            </a:r>
            <a:r>
              <a:rPr lang="en-US" sz="3200" b="1" dirty="0" err="1" smtClean="0">
                <a:latin typeface="Times New Roman" pitchFamily="18" charset="0"/>
                <a:cs typeface="Times New Roman" pitchFamily="18" charset="0"/>
              </a:rPr>
              <a:t>Thiên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nhân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śāstā</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devamanuṣyānām</a:t>
            </a:r>
            <a:r>
              <a:rPr lang="en-US" sz="3200" dirty="0" smtClean="0">
                <a:latin typeface="Times New Roman" pitchFamily="18" charset="0"/>
                <a:cs typeface="Times New Roman" pitchFamily="18" charset="0"/>
              </a:rPr>
              <a: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smtClean="0">
                <a:latin typeface="Times New Roman" pitchFamily="18" charset="0"/>
                <a:cs typeface="Times New Roman" pitchFamily="18" charset="0"/>
              </a:rPr>
              <a:t>10. </a:t>
            </a:r>
            <a:r>
              <a:rPr lang="en-US" sz="3200" b="1" dirty="0" err="1" smtClean="0">
                <a:latin typeface="Times New Roman" pitchFamily="18" charset="0"/>
                <a:cs typeface="Times New Roman" pitchFamily="18" charset="0"/>
              </a:rPr>
              <a:t>Phật</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buddha</a:t>
            </a:r>
            <a:r>
              <a:rPr lang="en-US" sz="3200" b="1" dirty="0" smtClean="0">
                <a:latin typeface="Times New Roman" pitchFamily="18" charset="0"/>
                <a:cs typeface="Times New Roman" pitchFamily="18" charset="0"/>
              </a:rPr>
              <a:t>)</a:t>
            </a:r>
            <a:r>
              <a:rPr lang="en-US" sz="3200" b="1" dirty="0" err="1" smtClean="0">
                <a:latin typeface="Times New Roman" pitchFamily="18" charset="0"/>
                <a:cs typeface="Times New Roman" pitchFamily="18" charset="0"/>
              </a:rPr>
              <a:t>Thế</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tôn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bhagavat</a:t>
            </a:r>
            <a:r>
              <a:rPr lang="en-US" sz="3200" b="1"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p:spPr>
        <p:txBody>
          <a:bodyPr/>
          <a:lstStyle/>
          <a:p>
            <a:r>
              <a:rPr lang="en-US" sz="2800" dirty="0" smtClean="0">
                <a:latin typeface="Times New Roman" pitchFamily="18" charset="0"/>
                <a:cs typeface="Times New Roman" pitchFamily="18" charset="0"/>
              </a:rPr>
              <a:t>Buddha</a:t>
            </a:r>
          </a:p>
          <a:p>
            <a:r>
              <a:rPr lang="en-US" sz="2800" dirty="0" err="1" smtClean="0">
                <a:latin typeface="Times New Roman" pitchFamily="18" charset="0"/>
                <a:cs typeface="Times New Roman" pitchFamily="18" charset="0"/>
              </a:rPr>
              <a:t>Bhagavat</a:t>
            </a:r>
            <a:endParaRPr lang="en-US" sz="28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1309</Words>
  <Application>Microsoft Office PowerPoint</Application>
  <PresentationFormat>On-screen Show (4:3)</PresentationFormat>
  <Paragraphs>173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Luận Phật bảo</vt:lpstr>
      <vt:lpstr>I. Đại ý</vt:lpstr>
      <vt:lpstr>II. Nội Dung A. Phật Thân</vt:lpstr>
      <vt:lpstr>Nguyên Thủy </vt:lpstr>
      <vt:lpstr>Tiền Đại thừa và Đại thừa</vt:lpstr>
      <vt:lpstr>3. Tam thân Phật a. Pháp thân (Dharmakāya)</vt:lpstr>
      <vt:lpstr>Pháp thân tự tại</vt:lpstr>
      <vt:lpstr>b. Báo thân (Sambhogakāya)</vt:lpstr>
      <vt:lpstr>c. Ứng Hoá thân (Nirmāṇakāya)</vt:lpstr>
      <vt:lpstr>c. Quan hệ Tam thân</vt:lpstr>
      <vt:lpstr>e. Công đức của ba thân</vt:lpstr>
      <vt:lpstr>B. Phật hiệu佛號</vt:lpstr>
      <vt:lpstr>Nguồn nghiên cứu</vt:lpstr>
      <vt:lpstr>1. Như lai: (tathāgata) </vt:lpstr>
      <vt:lpstr>Thảo luận 2 đoạn trích:</vt:lpstr>
      <vt:lpstr>Như lai được giải thích nhiều nghĩa:</vt:lpstr>
      <vt:lpstr>2. Ứng cúng (arhat) </vt:lpstr>
      <vt:lpstr>3. Chính biến tri (samyaksambuddha)</vt:lpstr>
      <vt:lpstr>4. Minh hạnh túc (vidyācaraṇasampanna)</vt:lpstr>
      <vt:lpstr>5. Thiện thệ (sugata)</vt:lpstr>
      <vt:lpstr>6. Thế gian giải (lokavid)</vt:lpstr>
      <vt:lpstr>7. Vô thượng (sĩ) (anuttaraḥ) </vt:lpstr>
      <vt:lpstr>8. Điều ngự (trượng phu) (puruṣadamyasārathiḥ) </vt:lpstr>
      <vt:lpstr>9. Thiên nhân sư (śāstā devamanuṣyānām) </vt:lpstr>
      <vt:lpstr>10. Phật (buddha)Thế tôn (bhagavat)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Giac Hiep</dc:creator>
  <cp:lastModifiedBy>Giac Hiep</cp:lastModifiedBy>
  <cp:revision>24</cp:revision>
  <dcterms:created xsi:type="dcterms:W3CDTF">2013-01-14T01:56:22Z</dcterms:created>
  <dcterms:modified xsi:type="dcterms:W3CDTF">2013-01-15T23:47:16Z</dcterms:modified>
</cp:coreProperties>
</file>